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Lst>
  <p:notesMasterIdLst>
    <p:notesMasterId r:id="rId25"/>
  </p:notesMasterIdLst>
  <p:handoutMasterIdLst>
    <p:handoutMasterId r:id="rId26"/>
  </p:handoutMasterIdLst>
  <p:sldIdLst>
    <p:sldId id="329" r:id="rId5"/>
    <p:sldId id="422" r:id="rId6"/>
    <p:sldId id="421" r:id="rId7"/>
    <p:sldId id="420" r:id="rId8"/>
    <p:sldId id="424" r:id="rId9"/>
    <p:sldId id="436" r:id="rId10"/>
    <p:sldId id="433" r:id="rId11"/>
    <p:sldId id="437" r:id="rId12"/>
    <p:sldId id="425" r:id="rId13"/>
    <p:sldId id="434" r:id="rId14"/>
    <p:sldId id="426" r:id="rId15"/>
    <p:sldId id="498" r:id="rId16"/>
    <p:sldId id="471" r:id="rId17"/>
    <p:sldId id="472" r:id="rId18"/>
    <p:sldId id="477" r:id="rId19"/>
    <p:sldId id="427" r:id="rId20"/>
    <p:sldId id="428" r:id="rId21"/>
    <p:sldId id="432" r:id="rId22"/>
    <p:sldId id="431" r:id="rId23"/>
    <p:sldId id="430" r:id="rId24"/>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989"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48295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90"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7.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0" y="2133601"/>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7" y="3552826"/>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3" y="4797426"/>
            <a:ext cx="251870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7" y="1538874"/>
            <a:ext cx="3468723"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191474" y="1933009"/>
            <a:ext cx="6225006"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1</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应用变动成本法</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变动成本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13"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4949" y="2204864"/>
            <a:ext cx="5760640" cy="16287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097117" y="2266333"/>
            <a:ext cx="2097461" cy="461665"/>
          </a:xfrm>
          <a:prstGeom prst="rect">
            <a:avLst/>
          </a:prstGeom>
          <a:noFill/>
        </p:spPr>
        <p:txBody>
          <a:bodyPr wrap="square" rtlCol="0">
            <a:spAutoFit/>
          </a:bodyPr>
          <a:lstStyle/>
          <a:p>
            <a:pPr algn="ctr"/>
            <a:r>
              <a:rPr lang="zh-CN" altLang="en-US" sz="2400" dirty="0">
                <a:solidFill>
                  <a:schemeClr val="bg1"/>
                </a:solidFill>
                <a:latin typeface="黑体" pitchFamily="2" charset="-122"/>
                <a:ea typeface="黑体" pitchFamily="2" charset="-122"/>
              </a:rPr>
              <a:t>变动成本</a:t>
            </a:r>
          </a:p>
        </p:txBody>
      </p:sp>
      <p:sp>
        <p:nvSpPr>
          <p:cNvPr id="15" name="TextBox 14"/>
          <p:cNvSpPr txBox="1"/>
          <p:nvPr/>
        </p:nvSpPr>
        <p:spPr>
          <a:xfrm>
            <a:off x="3503712" y="3212976"/>
            <a:ext cx="2457501"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约束性变动成本</a:t>
            </a:r>
          </a:p>
        </p:txBody>
      </p:sp>
      <p:sp>
        <p:nvSpPr>
          <p:cNvPr id="16" name="TextBox 15"/>
          <p:cNvSpPr txBox="1"/>
          <p:nvPr/>
        </p:nvSpPr>
        <p:spPr>
          <a:xfrm>
            <a:off x="6321253" y="3212976"/>
            <a:ext cx="2457501"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酌量性变动成本</a:t>
            </a:r>
          </a:p>
        </p:txBody>
      </p:sp>
      <p:sp>
        <p:nvSpPr>
          <p:cNvPr id="17" name="圆角矩形 16"/>
          <p:cNvSpPr/>
          <p:nvPr/>
        </p:nvSpPr>
        <p:spPr bwMode="auto">
          <a:xfrm>
            <a:off x="1630600" y="4005064"/>
            <a:ext cx="4415469" cy="2304256"/>
          </a:xfrm>
          <a:prstGeom prst="roundRect">
            <a:avLst/>
          </a:prstGeom>
          <a:solidFill>
            <a:schemeClr val="bg2">
              <a:lumMod val="90000"/>
            </a:schemeClr>
          </a:solidFill>
          <a:ln w="38100" cap="flat" cmpd="sng" algn="ctr">
            <a:solidFill>
              <a:schemeClr val="bg1">
                <a:lumMod val="50000"/>
              </a:schemeClr>
            </a:solidFill>
            <a:prstDash val="solid"/>
            <a:round/>
            <a:headEnd type="none" w="med" len="med"/>
            <a:tailEnd type="none" w="med" len="med"/>
          </a:ln>
          <a:effectLst/>
          <a:scene3d>
            <a:camera prst="orthographicFront"/>
            <a:lightRig rig="threePt" dir="t"/>
          </a:scene3d>
          <a:sp3d>
            <a:bevelT w="165100" prst="coolSlant"/>
          </a:sp3d>
        </p:spPr>
        <p:txBody>
          <a:bodyPr wrap="square" anchor="ctr">
            <a:noAutofit/>
          </a:bodyPr>
          <a:lstStyle/>
          <a:p>
            <a:r>
              <a:rPr lang="zh-CN" altLang="en-US" sz="2400" dirty="0"/>
              <a:t>约束性变动成本是指管理当局的决策不能改变其支出数额的变动成本。</a:t>
            </a:r>
            <a:endParaRPr lang="en-US" altLang="zh-CN" sz="2400" dirty="0"/>
          </a:p>
          <a:p>
            <a:r>
              <a:rPr lang="zh-CN" altLang="en-US" sz="2400" dirty="0"/>
              <a:t>如生产过程中直接材料成本、直接人工成本等。</a:t>
            </a:r>
          </a:p>
        </p:txBody>
      </p:sp>
      <p:sp>
        <p:nvSpPr>
          <p:cNvPr id="18" name="圆角矩形 17"/>
          <p:cNvSpPr/>
          <p:nvPr/>
        </p:nvSpPr>
        <p:spPr bwMode="auto">
          <a:xfrm>
            <a:off x="6216807" y="4005064"/>
            <a:ext cx="4415469" cy="2304256"/>
          </a:xfrm>
          <a:prstGeom prst="roundRect">
            <a:avLst/>
          </a:prstGeom>
          <a:solidFill>
            <a:schemeClr val="bg2">
              <a:lumMod val="90000"/>
            </a:schemeClr>
          </a:solidFill>
          <a:ln w="38100" cap="flat" cmpd="sng" algn="ctr">
            <a:solidFill>
              <a:schemeClr val="bg1">
                <a:lumMod val="50000"/>
              </a:schemeClr>
            </a:solidFill>
            <a:prstDash val="solid"/>
            <a:round/>
            <a:headEnd type="none" w="med" len="med"/>
            <a:tailEnd type="none" w="med" len="med"/>
          </a:ln>
          <a:effectLst/>
          <a:scene3d>
            <a:camera prst="orthographicFront"/>
            <a:lightRig rig="threePt" dir="t"/>
          </a:scene3d>
          <a:sp3d>
            <a:bevelT w="165100" prst="coolSlant"/>
          </a:sp3d>
        </p:spPr>
        <p:txBody>
          <a:bodyPr wrap="square" anchor="ctr">
            <a:noAutofit/>
          </a:bodyPr>
          <a:lstStyle/>
          <a:p>
            <a:r>
              <a:rPr lang="zh-CN" altLang="en-US" sz="2400" dirty="0"/>
              <a:t>酌量性变动成本是指管理当局的决策可以改变其支出数额的变动成本。</a:t>
            </a:r>
            <a:endParaRPr lang="en-US" altLang="zh-CN" sz="2400" dirty="0"/>
          </a:p>
          <a:p>
            <a:r>
              <a:rPr lang="zh-CN" altLang="en-US" sz="2400" dirty="0"/>
              <a:t>如销售佣金的确定等。</a:t>
            </a:r>
          </a:p>
        </p:txBody>
      </p:sp>
      <p:grpSp>
        <p:nvGrpSpPr>
          <p:cNvPr id="19" name="组合 18"/>
          <p:cNvGrpSpPr>
            <a:grpSpLocks/>
          </p:cNvGrpSpPr>
          <p:nvPr/>
        </p:nvGrpSpPr>
        <p:grpSpPr bwMode="auto">
          <a:xfrm>
            <a:off x="-35454" y="836712"/>
            <a:ext cx="4835310" cy="822325"/>
            <a:chOff x="11113" y="950913"/>
            <a:chExt cx="5445943" cy="822325"/>
          </a:xfrm>
        </p:grpSpPr>
        <p:pic>
          <p:nvPicPr>
            <p:cNvPr id="2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5" name="组合 24"/>
          <p:cNvGrpSpPr/>
          <p:nvPr/>
        </p:nvGrpSpPr>
        <p:grpSpPr>
          <a:xfrm>
            <a:off x="191344" y="92845"/>
            <a:ext cx="4392488" cy="613803"/>
            <a:chOff x="1271464" y="2420888"/>
            <a:chExt cx="4392488" cy="613803"/>
          </a:xfrm>
        </p:grpSpPr>
        <p:sp>
          <p:nvSpPr>
            <p:cNvPr id="2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7" name="TextBox 26"/>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2463506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400" y="2475473"/>
            <a:ext cx="10513168" cy="108683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latin typeface="黑体" pitchFamily="2" charset="-122"/>
                <a:ea typeface="黑体" pitchFamily="2" charset="-122"/>
              </a:rPr>
              <a:t>混合成本是指介于固定成本和变动成本之间、既随业务量变动又不成正比例的那部分成本。</a:t>
            </a:r>
          </a:p>
        </p:txBody>
      </p:sp>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混合成本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grpSp>
        <p:nvGrpSpPr>
          <p:cNvPr id="13" name="组合 12"/>
          <p:cNvGrpSpPr>
            <a:grpSpLocks/>
          </p:cNvGrpSpPr>
          <p:nvPr/>
        </p:nvGrpSpPr>
        <p:grpSpPr bwMode="auto">
          <a:xfrm>
            <a:off x="-35454" y="836712"/>
            <a:ext cx="4835310" cy="822325"/>
            <a:chOff x="11113" y="950913"/>
            <a:chExt cx="5445943" cy="822325"/>
          </a:xfrm>
        </p:grpSpPr>
        <p:pic>
          <p:nvPicPr>
            <p:cNvPr id="1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16" name="组合 15"/>
          <p:cNvGrpSpPr/>
          <p:nvPr/>
        </p:nvGrpSpPr>
        <p:grpSpPr>
          <a:xfrm>
            <a:off x="191344" y="92845"/>
            <a:ext cx="4392488"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2944755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混合成本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grpSp>
        <p:nvGrpSpPr>
          <p:cNvPr id="33" name="组合 32"/>
          <p:cNvGrpSpPr>
            <a:grpSpLocks/>
          </p:cNvGrpSpPr>
          <p:nvPr/>
        </p:nvGrpSpPr>
        <p:grpSpPr bwMode="auto">
          <a:xfrm>
            <a:off x="-35454" y="836712"/>
            <a:ext cx="4835310" cy="822325"/>
            <a:chOff x="11113" y="950913"/>
            <a:chExt cx="5445943" cy="822325"/>
          </a:xfrm>
        </p:grpSpPr>
        <p:pic>
          <p:nvPicPr>
            <p:cNvPr id="3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sp>
        <p:nvSpPr>
          <p:cNvPr id="36" name="Freeform 35"/>
          <p:cNvSpPr>
            <a:spLocks/>
          </p:cNvSpPr>
          <p:nvPr/>
        </p:nvSpPr>
        <p:spPr bwMode="auto">
          <a:xfrm flipV="1">
            <a:off x="3513557" y="2885895"/>
            <a:ext cx="493417" cy="46351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7" name="Freeform 27"/>
          <p:cNvSpPr>
            <a:spLocks/>
          </p:cNvSpPr>
          <p:nvPr/>
        </p:nvSpPr>
        <p:spPr bwMode="auto">
          <a:xfrm flipV="1">
            <a:off x="3670403" y="3117652"/>
            <a:ext cx="2278689" cy="135315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5E66"/>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8" name="Freeform 27"/>
          <p:cNvSpPr>
            <a:spLocks/>
          </p:cNvSpPr>
          <p:nvPr/>
        </p:nvSpPr>
        <p:spPr bwMode="auto">
          <a:xfrm flipH="1">
            <a:off x="6183087" y="3159863"/>
            <a:ext cx="2212332" cy="131375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69F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9" name="Freeform 35"/>
          <p:cNvSpPr>
            <a:spLocks/>
          </p:cNvSpPr>
          <p:nvPr/>
        </p:nvSpPr>
        <p:spPr bwMode="auto">
          <a:xfrm flipH="1">
            <a:off x="8080039" y="4276324"/>
            <a:ext cx="479048" cy="45001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40" name="Freeform 35"/>
          <p:cNvSpPr>
            <a:spLocks/>
          </p:cNvSpPr>
          <p:nvPr/>
        </p:nvSpPr>
        <p:spPr bwMode="auto">
          <a:xfrm rot="16200000" flipH="1">
            <a:off x="6500705" y="1287825"/>
            <a:ext cx="476301" cy="4474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41" name="Freeform 27"/>
          <p:cNvSpPr>
            <a:spLocks/>
          </p:cNvSpPr>
          <p:nvPr/>
        </p:nvSpPr>
        <p:spPr bwMode="auto">
          <a:xfrm rot="16200000" flipH="1">
            <a:off x="5002410" y="1831146"/>
            <a:ext cx="2199645" cy="130621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610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42" name="Freeform 35"/>
          <p:cNvSpPr>
            <a:spLocks/>
          </p:cNvSpPr>
          <p:nvPr/>
        </p:nvSpPr>
        <p:spPr bwMode="auto">
          <a:xfrm rot="5400000" flipH="1">
            <a:off x="5188364" y="5984113"/>
            <a:ext cx="484704" cy="45532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43" name="Freeform 27"/>
          <p:cNvSpPr>
            <a:spLocks/>
          </p:cNvSpPr>
          <p:nvPr/>
        </p:nvSpPr>
        <p:spPr bwMode="auto">
          <a:xfrm rot="5400000" flipH="1">
            <a:off x="4976123" y="4514139"/>
            <a:ext cx="2238451" cy="132926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0099A9"/>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44" name="文本框 60"/>
          <p:cNvSpPr txBox="1"/>
          <p:nvPr/>
        </p:nvSpPr>
        <p:spPr>
          <a:xfrm>
            <a:off x="5735166" y="242552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01</a:t>
            </a:r>
            <a:endParaRPr lang="zh-CN" altLang="en-US" sz="3600" b="1" dirty="0">
              <a:latin typeface="微软雅黑" pitchFamily="34" charset="-122"/>
              <a:ea typeface="微软雅黑" pitchFamily="34" charset="-122"/>
            </a:endParaRPr>
          </a:p>
        </p:txBody>
      </p:sp>
      <p:sp>
        <p:nvSpPr>
          <p:cNvPr id="45" name="文本框 61"/>
          <p:cNvSpPr txBox="1"/>
          <p:nvPr/>
        </p:nvSpPr>
        <p:spPr>
          <a:xfrm>
            <a:off x="5735960" y="4555137"/>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03</a:t>
            </a:r>
            <a:endParaRPr lang="zh-CN" altLang="en-US" sz="3600" b="1" dirty="0">
              <a:latin typeface="微软雅黑" pitchFamily="34" charset="-122"/>
              <a:ea typeface="微软雅黑" pitchFamily="34" charset="-122"/>
            </a:endParaRPr>
          </a:p>
        </p:txBody>
      </p:sp>
      <p:sp>
        <p:nvSpPr>
          <p:cNvPr id="46" name="文本框 62"/>
          <p:cNvSpPr txBox="1"/>
          <p:nvPr/>
        </p:nvSpPr>
        <p:spPr>
          <a:xfrm>
            <a:off x="4692593"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04</a:t>
            </a:r>
            <a:endParaRPr lang="zh-CN" altLang="en-US" sz="3600" b="1" dirty="0">
              <a:latin typeface="微软雅黑" pitchFamily="34" charset="-122"/>
              <a:ea typeface="微软雅黑" pitchFamily="34" charset="-122"/>
            </a:endParaRPr>
          </a:p>
        </p:txBody>
      </p:sp>
      <p:sp>
        <p:nvSpPr>
          <p:cNvPr id="47" name="文本框 63"/>
          <p:cNvSpPr txBox="1"/>
          <p:nvPr/>
        </p:nvSpPr>
        <p:spPr>
          <a:xfrm>
            <a:off x="6708817"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02</a:t>
            </a:r>
            <a:endParaRPr lang="zh-CN" altLang="en-US" sz="3600" b="1" dirty="0">
              <a:latin typeface="微软雅黑" pitchFamily="34" charset="-122"/>
              <a:ea typeface="微软雅黑" pitchFamily="34" charset="-122"/>
            </a:endParaRPr>
          </a:p>
        </p:txBody>
      </p:sp>
      <p:sp>
        <p:nvSpPr>
          <p:cNvPr id="48" name="文本框 49"/>
          <p:cNvSpPr txBox="1"/>
          <p:nvPr/>
        </p:nvSpPr>
        <p:spPr>
          <a:xfrm>
            <a:off x="7103318" y="1339516"/>
            <a:ext cx="2233042"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半变动成本</a:t>
            </a:r>
          </a:p>
        </p:txBody>
      </p:sp>
      <p:sp>
        <p:nvSpPr>
          <p:cNvPr id="49" name="矩形 48"/>
          <p:cNvSpPr/>
          <p:nvPr/>
        </p:nvSpPr>
        <p:spPr>
          <a:xfrm>
            <a:off x="7247334" y="1783758"/>
            <a:ext cx="4105250" cy="127419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是指在初始量（类似于固定成本） 的基础上，其总额随业务量总数变化成正比例变化的成本，又称标准式混合成本。这类混合成本是由明显的固定和变动两部分成本合成。</a:t>
            </a:r>
          </a:p>
        </p:txBody>
      </p:sp>
      <p:sp>
        <p:nvSpPr>
          <p:cNvPr id="51" name="文本框 49"/>
          <p:cNvSpPr txBox="1"/>
          <p:nvPr/>
        </p:nvSpPr>
        <p:spPr>
          <a:xfrm>
            <a:off x="7104112" y="4536394"/>
            <a:ext cx="2232248"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半固定成本</a:t>
            </a:r>
          </a:p>
        </p:txBody>
      </p:sp>
      <p:sp>
        <p:nvSpPr>
          <p:cNvPr id="52" name="矩形 51"/>
          <p:cNvSpPr/>
          <p:nvPr/>
        </p:nvSpPr>
        <p:spPr>
          <a:xfrm>
            <a:off x="7248128" y="4980636"/>
            <a:ext cx="4392488" cy="127419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是指在不同业务量范围内保持不同固定数额的成本。即在一定的业务量范围内成本保持不变，当业务量超过这一范围，成本就增加一个固定的数额，然后在新的业务量基础上又保持不变。</a:t>
            </a:r>
          </a:p>
        </p:txBody>
      </p:sp>
      <p:sp>
        <p:nvSpPr>
          <p:cNvPr id="53" name="文本框 49"/>
          <p:cNvSpPr txBox="1"/>
          <p:nvPr/>
        </p:nvSpPr>
        <p:spPr>
          <a:xfrm>
            <a:off x="3359696" y="5083932"/>
            <a:ext cx="2088232"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延期变动成本</a:t>
            </a:r>
          </a:p>
        </p:txBody>
      </p:sp>
      <p:sp>
        <p:nvSpPr>
          <p:cNvPr id="54" name="矩形 53"/>
          <p:cNvSpPr/>
          <p:nvPr/>
        </p:nvSpPr>
        <p:spPr>
          <a:xfrm>
            <a:off x="1199456" y="5528174"/>
            <a:ext cx="4309145" cy="9787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是指在一定的业务量范围内其总额保持固定不变，一旦突破这个业务量限度，其超额部分的成本就相当于变动成本。</a:t>
            </a:r>
          </a:p>
        </p:txBody>
      </p:sp>
      <p:sp>
        <p:nvSpPr>
          <p:cNvPr id="55" name="文本框 49"/>
          <p:cNvSpPr txBox="1"/>
          <p:nvPr/>
        </p:nvSpPr>
        <p:spPr>
          <a:xfrm>
            <a:off x="3316541" y="2131604"/>
            <a:ext cx="2059379"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曲线变动成本</a:t>
            </a:r>
          </a:p>
        </p:txBody>
      </p:sp>
      <p:sp>
        <p:nvSpPr>
          <p:cNvPr id="56" name="矩形 55"/>
          <p:cNvSpPr/>
          <p:nvPr/>
        </p:nvSpPr>
        <p:spPr>
          <a:xfrm>
            <a:off x="1199456" y="2575846"/>
            <a:ext cx="3877097" cy="6832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这类成本一般有个初始量，随着业务量的增加，成本总额呈非线性的曲线式增加。</a:t>
            </a:r>
          </a:p>
        </p:txBody>
      </p:sp>
      <p:sp>
        <p:nvSpPr>
          <p:cNvPr id="57" name="Freeform 34"/>
          <p:cNvSpPr>
            <a:spLocks noEditPoints="1"/>
          </p:cNvSpPr>
          <p:nvPr/>
        </p:nvSpPr>
        <p:spPr bwMode="auto">
          <a:xfrm>
            <a:off x="6921220" y="1384432"/>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EA6103"/>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58" name="Freeform 26"/>
          <p:cNvSpPr>
            <a:spLocks noEditPoints="1"/>
          </p:cNvSpPr>
          <p:nvPr/>
        </p:nvSpPr>
        <p:spPr bwMode="auto">
          <a:xfrm>
            <a:off x="6905587" y="461618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69F1E"/>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59" name="Freeform 35"/>
          <p:cNvSpPr>
            <a:spLocks noEditPoints="1"/>
          </p:cNvSpPr>
          <p:nvPr/>
        </p:nvSpPr>
        <p:spPr bwMode="auto">
          <a:xfrm>
            <a:off x="2999656" y="2203416"/>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rgbClr val="EA5E66"/>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60" name="Freeform 20"/>
          <p:cNvSpPr>
            <a:spLocks noEditPoints="1"/>
          </p:cNvSpPr>
          <p:nvPr/>
        </p:nvSpPr>
        <p:spPr bwMode="auto">
          <a:xfrm>
            <a:off x="2999656" y="5133784"/>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0099A9"/>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61" name="矩形 60"/>
          <p:cNvSpPr/>
          <p:nvPr/>
        </p:nvSpPr>
        <p:spPr>
          <a:xfrm>
            <a:off x="1199456" y="3140968"/>
            <a:ext cx="3117207" cy="9787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按照曲线斜率的不同变动趋势，这类成本可分为递增型混合成本和递减型混合成本。</a:t>
            </a:r>
          </a:p>
        </p:txBody>
      </p:sp>
      <p:grpSp>
        <p:nvGrpSpPr>
          <p:cNvPr id="65" name="组合 64"/>
          <p:cNvGrpSpPr/>
          <p:nvPr/>
        </p:nvGrpSpPr>
        <p:grpSpPr>
          <a:xfrm>
            <a:off x="191344" y="92845"/>
            <a:ext cx="4392488" cy="613803"/>
            <a:chOff x="1271464" y="2420888"/>
            <a:chExt cx="4392488" cy="613803"/>
          </a:xfrm>
        </p:grpSpPr>
        <p:sp>
          <p:nvSpPr>
            <p:cNvPr id="6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67" name="TextBox 66"/>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203077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childTnLst>
                          </p:cTn>
                        </p:par>
                        <p:par>
                          <p:cTn id="11" fill="hold">
                            <p:stCondLst>
                              <p:cond delay="800"/>
                            </p:stCondLst>
                            <p:childTnLst>
                              <p:par>
                                <p:cTn id="12" presetID="23" presetClass="entr" presetSubtype="36"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500" fill="hold"/>
                                        <p:tgtEl>
                                          <p:spTgt spid="44"/>
                                        </p:tgtEl>
                                        <p:attrNameLst>
                                          <p:attrName>ppt_w</p:attrName>
                                        </p:attrNameLst>
                                      </p:cBhvr>
                                      <p:tavLst>
                                        <p:tav tm="0">
                                          <p:val>
                                            <p:strVal val="(6*min(max(#ppt_w*#ppt_h,.3),1)-7.4)/-.7*#ppt_w"/>
                                          </p:val>
                                        </p:tav>
                                        <p:tav tm="100000">
                                          <p:val>
                                            <p:strVal val="#ppt_w"/>
                                          </p:val>
                                        </p:tav>
                                      </p:tavLst>
                                    </p:anim>
                                    <p:anim calcmode="lin" valueType="num">
                                      <p:cBhvr>
                                        <p:cTn id="15" dur="500" fill="hold"/>
                                        <p:tgtEl>
                                          <p:spTgt spid="44"/>
                                        </p:tgtEl>
                                        <p:attrNameLst>
                                          <p:attrName>ppt_h</p:attrName>
                                        </p:attrNameLst>
                                      </p:cBhvr>
                                      <p:tavLst>
                                        <p:tav tm="0">
                                          <p:val>
                                            <p:strVal val="(6*min(max(#ppt_w*#ppt_h,.3),1)-7.4)/-.7*#ppt_h"/>
                                          </p:val>
                                        </p:tav>
                                        <p:tav tm="100000">
                                          <p:val>
                                            <p:strVal val="#ppt_h"/>
                                          </p:val>
                                        </p:tav>
                                      </p:tavLst>
                                    </p:anim>
                                    <p:anim calcmode="lin" valueType="num">
                                      <p:cBhvr>
                                        <p:cTn id="16" dur="500" fill="hold"/>
                                        <p:tgtEl>
                                          <p:spTgt spid="44"/>
                                        </p:tgtEl>
                                        <p:attrNameLst>
                                          <p:attrName>ppt_x</p:attrName>
                                        </p:attrNameLst>
                                      </p:cBhvr>
                                      <p:tavLst>
                                        <p:tav tm="0">
                                          <p:val>
                                            <p:fltVal val="0.5"/>
                                          </p:val>
                                        </p:tav>
                                        <p:tav tm="100000">
                                          <p:val>
                                            <p:strVal val="#ppt_x"/>
                                          </p:val>
                                        </p:tav>
                                      </p:tavLst>
                                    </p:anim>
                                    <p:anim calcmode="lin" valueType="num">
                                      <p:cBhvr>
                                        <p:cTn id="17" dur="500" fill="hold"/>
                                        <p:tgtEl>
                                          <p:spTgt spid="44"/>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300"/>
                            </p:stCondLst>
                            <p:childTnLst>
                              <p:par>
                                <p:cTn id="19" presetID="22" presetClass="entr" presetSubtype="8"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500"/>
                                        <p:tgtEl>
                                          <p:spTgt spid="39"/>
                                        </p:tgtEl>
                                      </p:cBhvr>
                                    </p:animEffect>
                                  </p:childTnLst>
                                </p:cTn>
                              </p:par>
                              <p:par>
                                <p:cTn id="22" presetID="22" presetClass="entr" presetSubtype="2" fill="hold" grpId="0" nodeType="withEffect">
                                  <p:stCondLst>
                                    <p:cond delay="300"/>
                                  </p:stCondLst>
                                  <p:childTnLst>
                                    <p:set>
                                      <p:cBhvr>
                                        <p:cTn id="23" dur="1" fill="hold">
                                          <p:stCondLst>
                                            <p:cond delay="0"/>
                                          </p:stCondLst>
                                        </p:cTn>
                                        <p:tgtEl>
                                          <p:spTgt spid="38"/>
                                        </p:tgtEl>
                                        <p:attrNameLst>
                                          <p:attrName>style.visibility</p:attrName>
                                        </p:attrNameLst>
                                      </p:cBhvr>
                                      <p:to>
                                        <p:strVal val="visible"/>
                                      </p:to>
                                    </p:set>
                                    <p:animEffect transition="in" filter="wipe(right)">
                                      <p:cBhvr>
                                        <p:cTn id="24" dur="500"/>
                                        <p:tgtEl>
                                          <p:spTgt spid="38"/>
                                        </p:tgtEl>
                                      </p:cBhvr>
                                    </p:animEffect>
                                  </p:childTnLst>
                                </p:cTn>
                              </p:par>
                            </p:childTnLst>
                          </p:cTn>
                        </p:par>
                        <p:par>
                          <p:cTn id="25" fill="hold">
                            <p:stCondLst>
                              <p:cond delay="2100"/>
                            </p:stCondLst>
                            <p:childTnLst>
                              <p:par>
                                <p:cTn id="26" presetID="23" presetClass="entr" presetSubtype="36"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strVal val="(6*min(max(#ppt_w*#ppt_h,.3),1)-7.4)/-.7*#ppt_w"/>
                                          </p:val>
                                        </p:tav>
                                        <p:tav tm="100000">
                                          <p:val>
                                            <p:strVal val="#ppt_w"/>
                                          </p:val>
                                        </p:tav>
                                      </p:tavLst>
                                    </p:anim>
                                    <p:anim calcmode="lin" valueType="num">
                                      <p:cBhvr>
                                        <p:cTn id="29" dur="500" fill="hold"/>
                                        <p:tgtEl>
                                          <p:spTgt spid="47"/>
                                        </p:tgtEl>
                                        <p:attrNameLst>
                                          <p:attrName>ppt_h</p:attrName>
                                        </p:attrNameLst>
                                      </p:cBhvr>
                                      <p:tavLst>
                                        <p:tav tm="0">
                                          <p:val>
                                            <p:strVal val="(6*min(max(#ppt_w*#ppt_h,.3),1)-7.4)/-.7*#ppt_h"/>
                                          </p:val>
                                        </p:tav>
                                        <p:tav tm="100000">
                                          <p:val>
                                            <p:strVal val="#ppt_h"/>
                                          </p:val>
                                        </p:tav>
                                      </p:tavLst>
                                    </p:anim>
                                    <p:anim calcmode="lin" valueType="num">
                                      <p:cBhvr>
                                        <p:cTn id="30" dur="500" fill="hold"/>
                                        <p:tgtEl>
                                          <p:spTgt spid="47"/>
                                        </p:tgtEl>
                                        <p:attrNameLst>
                                          <p:attrName>ppt_x</p:attrName>
                                        </p:attrNameLst>
                                      </p:cBhvr>
                                      <p:tavLst>
                                        <p:tav tm="0">
                                          <p:val>
                                            <p:fltVal val="0.5"/>
                                          </p:val>
                                        </p:tav>
                                        <p:tav tm="100000">
                                          <p:val>
                                            <p:strVal val="#ppt_x"/>
                                          </p:val>
                                        </p:tav>
                                      </p:tavLst>
                                    </p:anim>
                                    <p:anim calcmode="lin" valueType="num">
                                      <p:cBhvr>
                                        <p:cTn id="31" dur="50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6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par>
                                <p:cTn id="36" presetID="22" presetClass="entr" presetSubtype="4" fill="hold" grpId="0" nodeType="withEffect">
                                  <p:stCondLst>
                                    <p:cond delay="300"/>
                                  </p:stCondLst>
                                  <p:childTnLst>
                                    <p:set>
                                      <p:cBhvr>
                                        <p:cTn id="37" dur="1" fill="hold">
                                          <p:stCondLst>
                                            <p:cond delay="0"/>
                                          </p:stCondLst>
                                        </p:cTn>
                                        <p:tgtEl>
                                          <p:spTgt spid="43"/>
                                        </p:tgtEl>
                                        <p:attrNameLst>
                                          <p:attrName>style.visibility</p:attrName>
                                        </p:attrNameLst>
                                      </p:cBhvr>
                                      <p:to>
                                        <p:strVal val="visible"/>
                                      </p:to>
                                    </p:set>
                                    <p:animEffect transition="in" filter="wipe(down)">
                                      <p:cBhvr>
                                        <p:cTn id="38" dur="500"/>
                                        <p:tgtEl>
                                          <p:spTgt spid="43"/>
                                        </p:tgtEl>
                                      </p:cBhvr>
                                    </p:animEffect>
                                  </p:childTnLst>
                                </p:cTn>
                              </p:par>
                            </p:childTnLst>
                          </p:cTn>
                        </p:par>
                        <p:par>
                          <p:cTn id="39" fill="hold">
                            <p:stCondLst>
                              <p:cond delay="3400"/>
                            </p:stCondLst>
                            <p:childTnLst>
                              <p:par>
                                <p:cTn id="40" presetID="23" presetClass="entr" presetSubtype="36"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strVal val="(6*min(max(#ppt_w*#ppt_h,.3),1)-7.4)/-.7*#ppt_w"/>
                                          </p:val>
                                        </p:tav>
                                        <p:tav tm="100000">
                                          <p:val>
                                            <p:strVal val="#ppt_w"/>
                                          </p:val>
                                        </p:tav>
                                      </p:tavLst>
                                    </p:anim>
                                    <p:anim calcmode="lin" valueType="num">
                                      <p:cBhvr>
                                        <p:cTn id="43" dur="500" fill="hold"/>
                                        <p:tgtEl>
                                          <p:spTgt spid="45"/>
                                        </p:tgtEl>
                                        <p:attrNameLst>
                                          <p:attrName>ppt_h</p:attrName>
                                        </p:attrNameLst>
                                      </p:cBhvr>
                                      <p:tavLst>
                                        <p:tav tm="0">
                                          <p:val>
                                            <p:strVal val="(6*min(max(#ppt_w*#ppt_h,.3),1)-7.4)/-.7*#ppt_h"/>
                                          </p:val>
                                        </p:tav>
                                        <p:tav tm="100000">
                                          <p:val>
                                            <p:strVal val="#ppt_h"/>
                                          </p:val>
                                        </p:tav>
                                      </p:tavLst>
                                    </p:anim>
                                    <p:anim calcmode="lin" valueType="num">
                                      <p:cBhvr>
                                        <p:cTn id="44" dur="500" fill="hold"/>
                                        <p:tgtEl>
                                          <p:spTgt spid="45"/>
                                        </p:tgtEl>
                                        <p:attrNameLst>
                                          <p:attrName>ppt_x</p:attrName>
                                        </p:attrNameLst>
                                      </p:cBhvr>
                                      <p:tavLst>
                                        <p:tav tm="0">
                                          <p:val>
                                            <p:fltVal val="0.5"/>
                                          </p:val>
                                        </p:tav>
                                        <p:tav tm="100000">
                                          <p:val>
                                            <p:strVal val="#ppt_x"/>
                                          </p:val>
                                        </p:tav>
                                      </p:tavLst>
                                    </p:anim>
                                    <p:anim calcmode="lin" valueType="num">
                                      <p:cBhvr>
                                        <p:cTn id="45" dur="50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3900"/>
                            </p:stCondLst>
                            <p:childTnLst>
                              <p:par>
                                <p:cTn id="47" presetID="22" presetClass="entr" presetSubtype="2"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right)">
                                      <p:cBhvr>
                                        <p:cTn id="49" dur="500"/>
                                        <p:tgtEl>
                                          <p:spTgt spid="36"/>
                                        </p:tgtEl>
                                      </p:cBhvr>
                                    </p:animEffect>
                                  </p:childTnLst>
                                </p:cTn>
                              </p:par>
                            </p:childTnLst>
                          </p:cTn>
                        </p:par>
                        <p:par>
                          <p:cTn id="50" fill="hold">
                            <p:stCondLst>
                              <p:cond delay="4400"/>
                            </p:stCondLst>
                            <p:childTnLst>
                              <p:par>
                                <p:cTn id="51" presetID="22" presetClass="entr" presetSubtype="8"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900"/>
                            </p:stCondLst>
                            <p:childTnLst>
                              <p:par>
                                <p:cTn id="55" presetID="23" presetClass="entr" presetSubtype="36"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strVal val="(6*min(max(#ppt_w*#ppt_h,.3),1)-7.4)/-.7*#ppt_w"/>
                                          </p:val>
                                        </p:tav>
                                        <p:tav tm="100000">
                                          <p:val>
                                            <p:strVal val="#ppt_w"/>
                                          </p:val>
                                        </p:tav>
                                      </p:tavLst>
                                    </p:anim>
                                    <p:anim calcmode="lin" valueType="num">
                                      <p:cBhvr>
                                        <p:cTn id="58" dur="500" fill="hold"/>
                                        <p:tgtEl>
                                          <p:spTgt spid="46"/>
                                        </p:tgtEl>
                                        <p:attrNameLst>
                                          <p:attrName>ppt_h</p:attrName>
                                        </p:attrNameLst>
                                      </p:cBhvr>
                                      <p:tavLst>
                                        <p:tav tm="0">
                                          <p:val>
                                            <p:strVal val="(6*min(max(#ppt_w*#ppt_h,.3),1)-7.4)/-.7*#ppt_h"/>
                                          </p:val>
                                        </p:tav>
                                        <p:tav tm="100000">
                                          <p:val>
                                            <p:strVal val="#ppt_h"/>
                                          </p:val>
                                        </p:tav>
                                      </p:tavLst>
                                    </p:anim>
                                    <p:anim calcmode="lin" valueType="num">
                                      <p:cBhvr>
                                        <p:cTn id="59" dur="500" fill="hold"/>
                                        <p:tgtEl>
                                          <p:spTgt spid="46"/>
                                        </p:tgtEl>
                                        <p:attrNameLst>
                                          <p:attrName>ppt_x</p:attrName>
                                        </p:attrNameLst>
                                      </p:cBhvr>
                                      <p:tavLst>
                                        <p:tav tm="0">
                                          <p:val>
                                            <p:fltVal val="0.5"/>
                                          </p:val>
                                        </p:tav>
                                        <p:tav tm="100000">
                                          <p:val>
                                            <p:strVal val="#ppt_x"/>
                                          </p:val>
                                        </p:tav>
                                      </p:tavLst>
                                    </p:anim>
                                    <p:anim calcmode="lin" valueType="num">
                                      <p:cBhvr>
                                        <p:cTn id="60"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5400"/>
                            </p:stCondLst>
                            <p:childTnLst>
                              <p:par>
                                <p:cTn id="62" presetID="31" presetClass="entr" presetSubtype="0" fill="hold" grpId="0" nodeType="afterEffect">
                                  <p:stCondLst>
                                    <p:cond delay="0"/>
                                  </p:stCondLst>
                                  <p:childTnLst>
                                    <p:set>
                                      <p:cBhvr>
                                        <p:cTn id="63" dur="1" fill="hold">
                                          <p:stCondLst>
                                            <p:cond delay="0"/>
                                          </p:stCondLst>
                                        </p:cTn>
                                        <p:tgtEl>
                                          <p:spTgt spid="57"/>
                                        </p:tgtEl>
                                        <p:attrNameLst>
                                          <p:attrName>style.visibility</p:attrName>
                                        </p:attrNameLst>
                                      </p:cBhvr>
                                      <p:to>
                                        <p:strVal val="visible"/>
                                      </p:to>
                                    </p:set>
                                    <p:anim calcmode="lin" valueType="num">
                                      <p:cBhvr>
                                        <p:cTn id="64" dur="500" fill="hold"/>
                                        <p:tgtEl>
                                          <p:spTgt spid="57"/>
                                        </p:tgtEl>
                                        <p:attrNameLst>
                                          <p:attrName>ppt_w</p:attrName>
                                        </p:attrNameLst>
                                      </p:cBhvr>
                                      <p:tavLst>
                                        <p:tav tm="0">
                                          <p:val>
                                            <p:fltVal val="0"/>
                                          </p:val>
                                        </p:tav>
                                        <p:tav tm="100000">
                                          <p:val>
                                            <p:strVal val="#ppt_w"/>
                                          </p:val>
                                        </p:tav>
                                      </p:tavLst>
                                    </p:anim>
                                    <p:anim calcmode="lin" valueType="num">
                                      <p:cBhvr>
                                        <p:cTn id="65" dur="500" fill="hold"/>
                                        <p:tgtEl>
                                          <p:spTgt spid="57"/>
                                        </p:tgtEl>
                                        <p:attrNameLst>
                                          <p:attrName>ppt_h</p:attrName>
                                        </p:attrNameLst>
                                      </p:cBhvr>
                                      <p:tavLst>
                                        <p:tav tm="0">
                                          <p:val>
                                            <p:fltVal val="0"/>
                                          </p:val>
                                        </p:tav>
                                        <p:tav tm="100000">
                                          <p:val>
                                            <p:strVal val="#ppt_h"/>
                                          </p:val>
                                        </p:tav>
                                      </p:tavLst>
                                    </p:anim>
                                    <p:anim calcmode="lin" valueType="num">
                                      <p:cBhvr>
                                        <p:cTn id="66" dur="500" fill="hold"/>
                                        <p:tgtEl>
                                          <p:spTgt spid="57"/>
                                        </p:tgtEl>
                                        <p:attrNameLst>
                                          <p:attrName>style.rotation</p:attrName>
                                        </p:attrNameLst>
                                      </p:cBhvr>
                                      <p:tavLst>
                                        <p:tav tm="0">
                                          <p:val>
                                            <p:fltVal val="90"/>
                                          </p:val>
                                        </p:tav>
                                        <p:tav tm="100000">
                                          <p:val>
                                            <p:fltVal val="0"/>
                                          </p:val>
                                        </p:tav>
                                      </p:tavLst>
                                    </p:anim>
                                    <p:animEffect transition="in" filter="fade">
                                      <p:cBhvr>
                                        <p:cTn id="67" dur="500"/>
                                        <p:tgtEl>
                                          <p:spTgt spid="57"/>
                                        </p:tgtEl>
                                      </p:cBhvr>
                                    </p:animEffect>
                                  </p:childTnLst>
                                </p:cTn>
                              </p:par>
                            </p:childTnLst>
                          </p:cTn>
                        </p:par>
                        <p:par>
                          <p:cTn id="68" fill="hold">
                            <p:stCondLst>
                              <p:cond delay="5900"/>
                            </p:stCondLst>
                            <p:childTnLst>
                              <p:par>
                                <p:cTn id="69" presetID="16" presetClass="entr" presetSubtype="21"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barn(inVertical)">
                                      <p:cBhvr>
                                        <p:cTn id="71" dur="500"/>
                                        <p:tgtEl>
                                          <p:spTgt spid="48"/>
                                        </p:tgtEl>
                                      </p:cBhvr>
                                    </p:animEffect>
                                  </p:childTnLst>
                                </p:cTn>
                              </p:par>
                            </p:childTnLst>
                          </p:cTn>
                        </p:par>
                        <p:par>
                          <p:cTn id="72" fill="hold">
                            <p:stCondLst>
                              <p:cond delay="6400"/>
                            </p:stCondLst>
                            <p:childTnLst>
                              <p:par>
                                <p:cTn id="73" presetID="16" presetClass="entr" presetSubtype="21"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barn(inVertical)">
                                      <p:cBhvr>
                                        <p:cTn id="75" dur="500"/>
                                        <p:tgtEl>
                                          <p:spTgt spid="49"/>
                                        </p:tgtEl>
                                      </p:cBhvr>
                                    </p:animEffect>
                                  </p:childTnLst>
                                </p:cTn>
                              </p:par>
                            </p:childTnLst>
                          </p:cTn>
                        </p:par>
                        <p:par>
                          <p:cTn id="76" fill="hold">
                            <p:stCondLst>
                              <p:cond delay="6900"/>
                            </p:stCondLst>
                            <p:childTnLst>
                              <p:par>
                                <p:cTn id="77" presetID="31" presetClass="entr" presetSubtype="0"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 calcmode="lin" valueType="num">
                                      <p:cBhvr>
                                        <p:cTn id="81" dur="500" fill="hold"/>
                                        <p:tgtEl>
                                          <p:spTgt spid="58"/>
                                        </p:tgtEl>
                                        <p:attrNameLst>
                                          <p:attrName>style.rotation</p:attrName>
                                        </p:attrNameLst>
                                      </p:cBhvr>
                                      <p:tavLst>
                                        <p:tav tm="0">
                                          <p:val>
                                            <p:fltVal val="90"/>
                                          </p:val>
                                        </p:tav>
                                        <p:tav tm="100000">
                                          <p:val>
                                            <p:fltVal val="0"/>
                                          </p:val>
                                        </p:tav>
                                      </p:tavLst>
                                    </p:anim>
                                    <p:animEffect transition="in" filter="fade">
                                      <p:cBhvr>
                                        <p:cTn id="82" dur="500"/>
                                        <p:tgtEl>
                                          <p:spTgt spid="58"/>
                                        </p:tgtEl>
                                      </p:cBhvr>
                                    </p:animEffect>
                                  </p:childTnLst>
                                </p:cTn>
                              </p:par>
                            </p:childTnLst>
                          </p:cTn>
                        </p:par>
                        <p:par>
                          <p:cTn id="83" fill="hold">
                            <p:stCondLst>
                              <p:cond delay="7400"/>
                            </p:stCondLst>
                            <p:childTnLst>
                              <p:par>
                                <p:cTn id="84" presetID="16" presetClass="entr" presetSubtype="21" fill="hold" grpId="0" nodeType="after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barn(inVertical)">
                                      <p:cBhvr>
                                        <p:cTn id="86" dur="500"/>
                                        <p:tgtEl>
                                          <p:spTgt spid="51"/>
                                        </p:tgtEl>
                                      </p:cBhvr>
                                    </p:animEffect>
                                  </p:childTnLst>
                                </p:cTn>
                              </p:par>
                            </p:childTnLst>
                          </p:cTn>
                        </p:par>
                        <p:par>
                          <p:cTn id="87" fill="hold">
                            <p:stCondLst>
                              <p:cond delay="7900"/>
                            </p:stCondLst>
                            <p:childTnLst>
                              <p:par>
                                <p:cTn id="88" presetID="16" presetClass="entr" presetSubtype="21" fill="hold" grpId="0" nodeType="after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barn(inVertical)">
                                      <p:cBhvr>
                                        <p:cTn id="90" dur="500"/>
                                        <p:tgtEl>
                                          <p:spTgt spid="52"/>
                                        </p:tgtEl>
                                      </p:cBhvr>
                                    </p:animEffect>
                                  </p:childTnLst>
                                </p:cTn>
                              </p:par>
                            </p:childTnLst>
                          </p:cTn>
                        </p:par>
                        <p:par>
                          <p:cTn id="91" fill="hold">
                            <p:stCondLst>
                              <p:cond delay="8400"/>
                            </p:stCondLst>
                            <p:childTnLst>
                              <p:par>
                                <p:cTn id="92" presetID="31" presetClass="entr" presetSubtype="0" fill="hold" grpId="0" nodeType="afterEffect">
                                  <p:stCondLst>
                                    <p:cond delay="0"/>
                                  </p:stCondLst>
                                  <p:childTnLst>
                                    <p:set>
                                      <p:cBhvr>
                                        <p:cTn id="93" dur="1" fill="hold">
                                          <p:stCondLst>
                                            <p:cond delay="0"/>
                                          </p:stCondLst>
                                        </p:cTn>
                                        <p:tgtEl>
                                          <p:spTgt spid="60"/>
                                        </p:tgtEl>
                                        <p:attrNameLst>
                                          <p:attrName>style.visibility</p:attrName>
                                        </p:attrNameLst>
                                      </p:cBhvr>
                                      <p:to>
                                        <p:strVal val="visible"/>
                                      </p:to>
                                    </p:set>
                                    <p:anim calcmode="lin" valueType="num">
                                      <p:cBhvr>
                                        <p:cTn id="94" dur="500" fill="hold"/>
                                        <p:tgtEl>
                                          <p:spTgt spid="60"/>
                                        </p:tgtEl>
                                        <p:attrNameLst>
                                          <p:attrName>ppt_w</p:attrName>
                                        </p:attrNameLst>
                                      </p:cBhvr>
                                      <p:tavLst>
                                        <p:tav tm="0">
                                          <p:val>
                                            <p:fltVal val="0"/>
                                          </p:val>
                                        </p:tav>
                                        <p:tav tm="100000">
                                          <p:val>
                                            <p:strVal val="#ppt_w"/>
                                          </p:val>
                                        </p:tav>
                                      </p:tavLst>
                                    </p:anim>
                                    <p:anim calcmode="lin" valueType="num">
                                      <p:cBhvr>
                                        <p:cTn id="95" dur="500" fill="hold"/>
                                        <p:tgtEl>
                                          <p:spTgt spid="60"/>
                                        </p:tgtEl>
                                        <p:attrNameLst>
                                          <p:attrName>ppt_h</p:attrName>
                                        </p:attrNameLst>
                                      </p:cBhvr>
                                      <p:tavLst>
                                        <p:tav tm="0">
                                          <p:val>
                                            <p:fltVal val="0"/>
                                          </p:val>
                                        </p:tav>
                                        <p:tav tm="100000">
                                          <p:val>
                                            <p:strVal val="#ppt_h"/>
                                          </p:val>
                                        </p:tav>
                                      </p:tavLst>
                                    </p:anim>
                                    <p:anim calcmode="lin" valueType="num">
                                      <p:cBhvr>
                                        <p:cTn id="96" dur="500" fill="hold"/>
                                        <p:tgtEl>
                                          <p:spTgt spid="60"/>
                                        </p:tgtEl>
                                        <p:attrNameLst>
                                          <p:attrName>style.rotation</p:attrName>
                                        </p:attrNameLst>
                                      </p:cBhvr>
                                      <p:tavLst>
                                        <p:tav tm="0">
                                          <p:val>
                                            <p:fltVal val="90"/>
                                          </p:val>
                                        </p:tav>
                                        <p:tav tm="100000">
                                          <p:val>
                                            <p:fltVal val="0"/>
                                          </p:val>
                                        </p:tav>
                                      </p:tavLst>
                                    </p:anim>
                                    <p:animEffect transition="in" filter="fade">
                                      <p:cBhvr>
                                        <p:cTn id="97" dur="500"/>
                                        <p:tgtEl>
                                          <p:spTgt spid="60"/>
                                        </p:tgtEl>
                                      </p:cBhvr>
                                    </p:animEffect>
                                  </p:childTnLst>
                                </p:cTn>
                              </p:par>
                            </p:childTnLst>
                          </p:cTn>
                        </p:par>
                        <p:par>
                          <p:cTn id="98" fill="hold">
                            <p:stCondLst>
                              <p:cond delay="8900"/>
                            </p:stCondLst>
                            <p:childTnLst>
                              <p:par>
                                <p:cTn id="99" presetID="16" presetClass="entr" presetSubtype="21"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barn(inVertical)">
                                      <p:cBhvr>
                                        <p:cTn id="101" dur="500"/>
                                        <p:tgtEl>
                                          <p:spTgt spid="53"/>
                                        </p:tgtEl>
                                      </p:cBhvr>
                                    </p:animEffect>
                                  </p:childTnLst>
                                </p:cTn>
                              </p:par>
                            </p:childTnLst>
                          </p:cTn>
                        </p:par>
                        <p:par>
                          <p:cTn id="102" fill="hold">
                            <p:stCondLst>
                              <p:cond delay="9400"/>
                            </p:stCondLst>
                            <p:childTnLst>
                              <p:par>
                                <p:cTn id="103" presetID="16" presetClass="entr" presetSubtype="21" fill="hold" grpId="0"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barn(inVertical)">
                                      <p:cBhvr>
                                        <p:cTn id="105" dur="500"/>
                                        <p:tgtEl>
                                          <p:spTgt spid="54"/>
                                        </p:tgtEl>
                                      </p:cBhvr>
                                    </p:animEffect>
                                  </p:childTnLst>
                                </p:cTn>
                              </p:par>
                            </p:childTnLst>
                          </p:cTn>
                        </p:par>
                        <p:par>
                          <p:cTn id="106" fill="hold">
                            <p:stCondLst>
                              <p:cond delay="9900"/>
                            </p:stCondLst>
                            <p:childTnLst>
                              <p:par>
                                <p:cTn id="107" presetID="31" presetClass="entr" presetSubtype="0" fill="hold" grpId="0" nodeType="afterEffect">
                                  <p:stCondLst>
                                    <p:cond delay="0"/>
                                  </p:stCondLst>
                                  <p:childTnLst>
                                    <p:set>
                                      <p:cBhvr>
                                        <p:cTn id="108" dur="1" fill="hold">
                                          <p:stCondLst>
                                            <p:cond delay="0"/>
                                          </p:stCondLst>
                                        </p:cTn>
                                        <p:tgtEl>
                                          <p:spTgt spid="59"/>
                                        </p:tgtEl>
                                        <p:attrNameLst>
                                          <p:attrName>style.visibility</p:attrName>
                                        </p:attrNameLst>
                                      </p:cBhvr>
                                      <p:to>
                                        <p:strVal val="visible"/>
                                      </p:to>
                                    </p:set>
                                    <p:anim calcmode="lin" valueType="num">
                                      <p:cBhvr>
                                        <p:cTn id="109" dur="500" fill="hold"/>
                                        <p:tgtEl>
                                          <p:spTgt spid="59"/>
                                        </p:tgtEl>
                                        <p:attrNameLst>
                                          <p:attrName>ppt_w</p:attrName>
                                        </p:attrNameLst>
                                      </p:cBhvr>
                                      <p:tavLst>
                                        <p:tav tm="0">
                                          <p:val>
                                            <p:fltVal val="0"/>
                                          </p:val>
                                        </p:tav>
                                        <p:tav tm="100000">
                                          <p:val>
                                            <p:strVal val="#ppt_w"/>
                                          </p:val>
                                        </p:tav>
                                      </p:tavLst>
                                    </p:anim>
                                    <p:anim calcmode="lin" valueType="num">
                                      <p:cBhvr>
                                        <p:cTn id="110" dur="500" fill="hold"/>
                                        <p:tgtEl>
                                          <p:spTgt spid="59"/>
                                        </p:tgtEl>
                                        <p:attrNameLst>
                                          <p:attrName>ppt_h</p:attrName>
                                        </p:attrNameLst>
                                      </p:cBhvr>
                                      <p:tavLst>
                                        <p:tav tm="0">
                                          <p:val>
                                            <p:fltVal val="0"/>
                                          </p:val>
                                        </p:tav>
                                        <p:tav tm="100000">
                                          <p:val>
                                            <p:strVal val="#ppt_h"/>
                                          </p:val>
                                        </p:tav>
                                      </p:tavLst>
                                    </p:anim>
                                    <p:anim calcmode="lin" valueType="num">
                                      <p:cBhvr>
                                        <p:cTn id="111" dur="500" fill="hold"/>
                                        <p:tgtEl>
                                          <p:spTgt spid="59"/>
                                        </p:tgtEl>
                                        <p:attrNameLst>
                                          <p:attrName>style.rotation</p:attrName>
                                        </p:attrNameLst>
                                      </p:cBhvr>
                                      <p:tavLst>
                                        <p:tav tm="0">
                                          <p:val>
                                            <p:fltVal val="90"/>
                                          </p:val>
                                        </p:tav>
                                        <p:tav tm="100000">
                                          <p:val>
                                            <p:fltVal val="0"/>
                                          </p:val>
                                        </p:tav>
                                      </p:tavLst>
                                    </p:anim>
                                    <p:animEffect transition="in" filter="fade">
                                      <p:cBhvr>
                                        <p:cTn id="112" dur="500"/>
                                        <p:tgtEl>
                                          <p:spTgt spid="59"/>
                                        </p:tgtEl>
                                      </p:cBhvr>
                                    </p:animEffect>
                                  </p:childTnLst>
                                </p:cTn>
                              </p:par>
                            </p:childTnLst>
                          </p:cTn>
                        </p:par>
                        <p:par>
                          <p:cTn id="113" fill="hold">
                            <p:stCondLst>
                              <p:cond delay="10400"/>
                            </p:stCondLst>
                            <p:childTnLst>
                              <p:par>
                                <p:cTn id="114" presetID="16" presetClass="entr" presetSubtype="21" fill="hold" grpId="0" nodeType="after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barn(inVertical)">
                                      <p:cBhvr>
                                        <p:cTn id="116" dur="500"/>
                                        <p:tgtEl>
                                          <p:spTgt spid="55"/>
                                        </p:tgtEl>
                                      </p:cBhvr>
                                    </p:animEffect>
                                  </p:childTnLst>
                                </p:cTn>
                              </p:par>
                            </p:childTnLst>
                          </p:cTn>
                        </p:par>
                        <p:par>
                          <p:cTn id="117" fill="hold">
                            <p:stCondLst>
                              <p:cond delay="10900"/>
                            </p:stCondLst>
                            <p:childTnLst>
                              <p:par>
                                <p:cTn id="118" presetID="16" presetClass="entr" presetSubtype="21"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barn(inVertical)">
                                      <p:cBhvr>
                                        <p:cTn id="120" dur="500"/>
                                        <p:tgtEl>
                                          <p:spTgt spid="56"/>
                                        </p:tgtEl>
                                      </p:cBhvr>
                                    </p:animEffect>
                                  </p:childTnLst>
                                </p:cTn>
                              </p:par>
                            </p:childTnLst>
                          </p:cTn>
                        </p:par>
                        <p:par>
                          <p:cTn id="121" fill="hold">
                            <p:stCondLst>
                              <p:cond delay="11400"/>
                            </p:stCondLst>
                            <p:childTnLst>
                              <p:par>
                                <p:cTn id="122" presetID="16" presetClass="entr" presetSubtype="21" fill="hold" grpId="0" nodeType="afterEffect">
                                  <p:stCondLst>
                                    <p:cond delay="0"/>
                                  </p:stCondLst>
                                  <p:childTnLst>
                                    <p:set>
                                      <p:cBhvr>
                                        <p:cTn id="123" dur="1" fill="hold">
                                          <p:stCondLst>
                                            <p:cond delay="0"/>
                                          </p:stCondLst>
                                        </p:cTn>
                                        <p:tgtEl>
                                          <p:spTgt spid="61"/>
                                        </p:tgtEl>
                                        <p:attrNameLst>
                                          <p:attrName>style.visibility</p:attrName>
                                        </p:attrNameLst>
                                      </p:cBhvr>
                                      <p:to>
                                        <p:strVal val="visible"/>
                                      </p:to>
                                    </p:set>
                                    <p:animEffect transition="in" filter="barn(inVertical)">
                                      <p:cBhvr>
                                        <p:cTn id="12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1" grpId="0"/>
      <p:bldP spid="52" grpId="0"/>
      <p:bldP spid="53" grpId="0"/>
      <p:bldP spid="54" grpId="0"/>
      <p:bldP spid="55" grpId="0"/>
      <p:bldP spid="56" grpId="0"/>
      <p:bldP spid="57" grpId="0" animBg="1"/>
      <p:bldP spid="58" grpId="0" animBg="1"/>
      <p:bldP spid="59" grpId="0" animBg="1"/>
      <p:bldP spid="60"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混合成本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3076" name="Picture 4" descr="C:\Documents and Settings\Administrator\桌面\201208171059065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54" y="2708920"/>
            <a:ext cx="5093012" cy="3163841"/>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Documents and Settings\Administrator\桌面\21551140U-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0298" y="2697336"/>
            <a:ext cx="7212739" cy="3888432"/>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1415480" y="3439768"/>
            <a:ext cx="1344975" cy="410511"/>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591944" y="3400218"/>
            <a:ext cx="1714535" cy="450061"/>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624392" y="3194962"/>
            <a:ext cx="1714535" cy="450061"/>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231904" y="6135707"/>
            <a:ext cx="6801133" cy="450061"/>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a:grpSpLocks/>
          </p:cNvGrpSpPr>
          <p:nvPr/>
        </p:nvGrpSpPr>
        <p:grpSpPr bwMode="auto">
          <a:xfrm>
            <a:off x="-35454" y="836712"/>
            <a:ext cx="4835310" cy="822325"/>
            <a:chOff x="11113" y="950913"/>
            <a:chExt cx="5445943" cy="822325"/>
          </a:xfrm>
        </p:grpSpPr>
        <p:pic>
          <p:nvPicPr>
            <p:cNvPr id="19"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4" name="组合 23"/>
          <p:cNvGrpSpPr/>
          <p:nvPr/>
        </p:nvGrpSpPr>
        <p:grpSpPr>
          <a:xfrm>
            <a:off x="191344" y="92845"/>
            <a:ext cx="4392488" cy="613803"/>
            <a:chOff x="1271464" y="2420888"/>
            <a:chExt cx="4392488" cy="613803"/>
          </a:xfrm>
        </p:grpSpPr>
        <p:sp>
          <p:nvSpPr>
            <p:cNvPr id="2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25"/>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3910526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混合成本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3074" name="Picture 2" descr="C:\Documents and Settings\Administrator\桌面\lushan4128201281493750989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62" y="2391489"/>
            <a:ext cx="5748299" cy="377381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Documents and Settings\Administrator\桌面\2155115U6-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016" y="2538007"/>
            <a:ext cx="5040560" cy="3480778"/>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a:grpSpLocks/>
          </p:cNvGrpSpPr>
          <p:nvPr/>
        </p:nvGrpSpPr>
        <p:grpSpPr bwMode="auto">
          <a:xfrm>
            <a:off x="-35454" y="836712"/>
            <a:ext cx="4835310" cy="822325"/>
            <a:chOff x="11113" y="950913"/>
            <a:chExt cx="5445943" cy="822325"/>
          </a:xfrm>
        </p:grpSpPr>
        <p:pic>
          <p:nvPicPr>
            <p:cNvPr id="14"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17" name="组合 16"/>
          <p:cNvGrpSpPr/>
          <p:nvPr/>
        </p:nvGrpSpPr>
        <p:grpSpPr>
          <a:xfrm>
            <a:off x="191344" y="92845"/>
            <a:ext cx="4392488"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183736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39416" y="2348880"/>
            <a:ext cx="10513168" cy="278537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latin typeface="黑体" pitchFamily="2" charset="-122"/>
                <a:ea typeface="黑体" pitchFamily="2" charset="-122"/>
              </a:rPr>
              <a:t>混合成本是一种既固定又不完全固定、既变动又不完全变动的双重性成本。它同业务量之间的依存关系不太清晰，人们无法据以对成本与业务量的依存关系做出正确的分析和判断。</a:t>
            </a:r>
            <a:endParaRPr lang="en-US" altLang="zh-CN" sz="2400" dirty="0">
              <a:latin typeface="黑体" pitchFamily="2" charset="-122"/>
              <a:ea typeface="黑体" pitchFamily="2" charset="-122"/>
            </a:endParaRPr>
          </a:p>
          <a:p>
            <a:pPr>
              <a:lnSpc>
                <a:spcPts val="4200"/>
              </a:lnSpc>
            </a:pPr>
            <a:r>
              <a:rPr lang="zh-CN" altLang="en-US" sz="2400" dirty="0">
                <a:latin typeface="黑体" pitchFamily="2" charset="-122"/>
                <a:ea typeface="黑体" pitchFamily="2" charset="-122"/>
              </a:rPr>
              <a:t>所以，必须采用一定的方法将混合成本中包含的固定成本因素和变动成本因素分解开来。</a:t>
            </a:r>
          </a:p>
        </p:txBody>
      </p:sp>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zh-CN" altLang="en-US" sz="2400" dirty="0">
                <a:latin typeface="Times New Roman" pitchFamily="18" charset="0"/>
                <a:cs typeface="Times New Roman" pitchFamily="18" charset="0"/>
              </a:rPr>
              <a:t>混合成本的分解</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grpSp>
        <p:nvGrpSpPr>
          <p:cNvPr id="13" name="组合 12"/>
          <p:cNvGrpSpPr>
            <a:grpSpLocks/>
          </p:cNvGrpSpPr>
          <p:nvPr/>
        </p:nvGrpSpPr>
        <p:grpSpPr bwMode="auto">
          <a:xfrm>
            <a:off x="-35454" y="836712"/>
            <a:ext cx="4835310" cy="822325"/>
            <a:chOff x="11113" y="950913"/>
            <a:chExt cx="5445943" cy="822325"/>
          </a:xfrm>
        </p:grpSpPr>
        <p:pic>
          <p:nvPicPr>
            <p:cNvPr id="1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16" name="组合 15"/>
          <p:cNvGrpSpPr/>
          <p:nvPr/>
        </p:nvGrpSpPr>
        <p:grpSpPr>
          <a:xfrm>
            <a:off x="191344" y="92845"/>
            <a:ext cx="4392488"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3759012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35454" y="836712"/>
            <a:ext cx="4835310" cy="822325"/>
            <a:chOff x="11113" y="950913"/>
            <a:chExt cx="5445943" cy="822325"/>
          </a:xfrm>
        </p:grpSpPr>
        <p:pic>
          <p:nvPicPr>
            <p:cNvPr id="1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四、成本其他分类</a:t>
              </a:r>
            </a:p>
          </p:txBody>
        </p:sp>
      </p:grpSp>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按可控制性分</a:t>
            </a:r>
            <a:endParaRPr lang="zh-CN" sz="2400" dirty="0">
              <a:latin typeface="Times New Roman" pitchFamily="18" charset="0"/>
              <a:cs typeface="Times New Roman" pitchFamily="18" charset="0"/>
            </a:endParaRPr>
          </a:p>
        </p:txBody>
      </p:sp>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7849" y="2564904"/>
            <a:ext cx="6200775" cy="276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flat" cmpd="sng" algn="ctr">
                <a:solidFill>
                  <a:srgbClr val="FFFFFF"/>
                </a:solidFill>
                <a:prstDash val="solid"/>
                <a:miter lim="800000"/>
                <a:headEnd/>
                <a:tailEnd/>
              </a14:hiddenLine>
            </a:ext>
            <a:ext uri="{AF507438-7753-43E0-B8FC-AC1667EBCBE1}">
              <a14:hiddenEffects xmlns:a14="http://schemas.microsoft.com/office/drawing/2010/main">
                <a:effectLst>
                  <a:outerShdw dist="17961" dir="2700000" algn="ctr" rotWithShape="0">
                    <a:srgbClr val="FFFFFF">
                      <a:gamma/>
                      <a:shade val="60000"/>
                      <a:invGamma/>
                      <a:alpha val="50000"/>
                    </a:srgbClr>
                  </a:outerShdw>
                </a:effectLst>
              </a14:hiddenEffects>
            </a:ext>
          </a:extLst>
        </p:spPr>
      </p:pic>
      <p:sp>
        <p:nvSpPr>
          <p:cNvPr id="7" name="TextBox 6"/>
          <p:cNvSpPr txBox="1"/>
          <p:nvPr/>
        </p:nvSpPr>
        <p:spPr>
          <a:xfrm>
            <a:off x="4871864" y="2852936"/>
            <a:ext cx="2448272"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成本</a:t>
            </a:r>
          </a:p>
        </p:txBody>
      </p:sp>
      <p:sp>
        <p:nvSpPr>
          <p:cNvPr id="8" name="TextBox 7"/>
          <p:cNvSpPr txBox="1"/>
          <p:nvPr/>
        </p:nvSpPr>
        <p:spPr>
          <a:xfrm>
            <a:off x="3143672"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可控成本</a:t>
            </a:r>
          </a:p>
        </p:txBody>
      </p:sp>
      <p:sp>
        <p:nvSpPr>
          <p:cNvPr id="14" name="TextBox 13"/>
          <p:cNvSpPr txBox="1"/>
          <p:nvPr/>
        </p:nvSpPr>
        <p:spPr>
          <a:xfrm>
            <a:off x="6456040"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不可控成本</a:t>
            </a:r>
          </a:p>
        </p:txBody>
      </p:sp>
      <p:grpSp>
        <p:nvGrpSpPr>
          <p:cNvPr id="17" name="组合 16"/>
          <p:cNvGrpSpPr/>
          <p:nvPr/>
        </p:nvGrpSpPr>
        <p:grpSpPr>
          <a:xfrm>
            <a:off x="191344" y="92845"/>
            <a:ext cx="4392488"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178885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按可追踪性分</a:t>
            </a:r>
            <a:endParaRPr lang="zh-CN" sz="2400" dirty="0">
              <a:latin typeface="Times New Roman" pitchFamily="18" charset="0"/>
              <a:cs typeface="Times New Roman" pitchFamily="18" charset="0"/>
            </a:endParaRPr>
          </a:p>
        </p:txBody>
      </p:sp>
      <p:pic>
        <p:nvPicPr>
          <p:cNvPr id="1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849" y="2564904"/>
            <a:ext cx="6200775" cy="276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flat" cmpd="sng" algn="ctr">
                <a:solidFill>
                  <a:srgbClr val="FFFFFF"/>
                </a:solidFill>
                <a:prstDash val="solid"/>
                <a:miter lim="800000"/>
                <a:headEnd/>
                <a:tailEnd/>
              </a14:hiddenLine>
            </a:ext>
            <a:ext uri="{AF507438-7753-43E0-B8FC-AC1667EBCBE1}">
              <a14:hiddenEffects xmlns:a14="http://schemas.microsoft.com/office/drawing/2010/main">
                <a:effectLst>
                  <a:outerShdw dist="17961" dir="2700000" algn="ctr" rotWithShape="0">
                    <a:srgbClr val="FFFFFF">
                      <a:gamma/>
                      <a:shade val="60000"/>
                      <a:invGamma/>
                      <a:alpha val="50000"/>
                    </a:srgbClr>
                  </a:outerShdw>
                </a:effectLst>
              </a14:hiddenEffects>
            </a:ext>
          </a:extLst>
        </p:spPr>
      </p:pic>
      <p:sp>
        <p:nvSpPr>
          <p:cNvPr id="14" name="TextBox 13"/>
          <p:cNvSpPr txBox="1"/>
          <p:nvPr/>
        </p:nvSpPr>
        <p:spPr>
          <a:xfrm>
            <a:off x="4871864" y="2852936"/>
            <a:ext cx="2448272"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成本</a:t>
            </a:r>
          </a:p>
        </p:txBody>
      </p:sp>
      <p:sp>
        <p:nvSpPr>
          <p:cNvPr id="15" name="TextBox 14"/>
          <p:cNvSpPr txBox="1"/>
          <p:nvPr/>
        </p:nvSpPr>
        <p:spPr>
          <a:xfrm>
            <a:off x="3143672"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直接成本</a:t>
            </a:r>
          </a:p>
        </p:txBody>
      </p:sp>
      <p:sp>
        <p:nvSpPr>
          <p:cNvPr id="16" name="TextBox 15"/>
          <p:cNvSpPr txBox="1"/>
          <p:nvPr/>
        </p:nvSpPr>
        <p:spPr>
          <a:xfrm>
            <a:off x="6456040"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间接成本</a:t>
            </a:r>
          </a:p>
        </p:txBody>
      </p:sp>
      <p:grpSp>
        <p:nvGrpSpPr>
          <p:cNvPr id="17" name="组合 16"/>
          <p:cNvGrpSpPr>
            <a:grpSpLocks/>
          </p:cNvGrpSpPr>
          <p:nvPr/>
        </p:nvGrpSpPr>
        <p:grpSpPr bwMode="auto">
          <a:xfrm>
            <a:off x="-35454" y="836712"/>
            <a:ext cx="4835310" cy="822325"/>
            <a:chOff x="11113" y="950913"/>
            <a:chExt cx="5445943" cy="822325"/>
          </a:xfrm>
        </p:grpSpPr>
        <p:pic>
          <p:nvPicPr>
            <p:cNvPr id="18"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四、成本其他分类</a:t>
              </a:r>
            </a:p>
          </p:txBody>
        </p:sp>
      </p:grpSp>
      <p:grpSp>
        <p:nvGrpSpPr>
          <p:cNvPr id="23" name="组合 22"/>
          <p:cNvGrpSpPr/>
          <p:nvPr/>
        </p:nvGrpSpPr>
        <p:grpSpPr>
          <a:xfrm>
            <a:off x="191344" y="92845"/>
            <a:ext cx="4392488"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1025933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按可盘存性分</a:t>
            </a:r>
            <a:endParaRPr lang="zh-CN" sz="2400" dirty="0">
              <a:latin typeface="Times New Roman" pitchFamily="18" charset="0"/>
              <a:cs typeface="Times New Roman" pitchFamily="18" charset="0"/>
            </a:endParaRPr>
          </a:p>
        </p:txBody>
      </p:sp>
      <p:pic>
        <p:nvPicPr>
          <p:cNvPr id="1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7569" y="2564904"/>
            <a:ext cx="6991056" cy="276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flat" cmpd="sng" algn="ctr">
                <a:solidFill>
                  <a:srgbClr val="FFFFFF"/>
                </a:solidFill>
                <a:prstDash val="solid"/>
                <a:miter lim="800000"/>
                <a:headEnd/>
                <a:tailEnd/>
              </a14:hiddenLine>
            </a:ext>
            <a:ext uri="{AF507438-7753-43E0-B8FC-AC1667EBCBE1}">
              <a14:hiddenEffects xmlns:a14="http://schemas.microsoft.com/office/drawing/2010/main">
                <a:effectLst>
                  <a:outerShdw dist="17961" dir="2700000" algn="ctr" rotWithShape="0">
                    <a:srgbClr val="FFFFFF">
                      <a:gamma/>
                      <a:shade val="60000"/>
                      <a:invGamma/>
                      <a:alpha val="50000"/>
                    </a:srgbClr>
                  </a:outerShdw>
                </a:effectLst>
              </a14:hiddenEffects>
            </a:ext>
          </a:extLst>
        </p:spPr>
      </p:pic>
      <p:sp>
        <p:nvSpPr>
          <p:cNvPr id="14" name="TextBox 13"/>
          <p:cNvSpPr txBox="1"/>
          <p:nvPr/>
        </p:nvSpPr>
        <p:spPr>
          <a:xfrm>
            <a:off x="4363115" y="2852936"/>
            <a:ext cx="2448272"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成本</a:t>
            </a:r>
          </a:p>
        </p:txBody>
      </p:sp>
      <p:sp>
        <p:nvSpPr>
          <p:cNvPr id="15" name="TextBox 14"/>
          <p:cNvSpPr txBox="1"/>
          <p:nvPr/>
        </p:nvSpPr>
        <p:spPr>
          <a:xfrm>
            <a:off x="2319208" y="4509120"/>
            <a:ext cx="3048938"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可盘存的产品成本</a:t>
            </a:r>
          </a:p>
        </p:txBody>
      </p:sp>
      <p:sp>
        <p:nvSpPr>
          <p:cNvPr id="16" name="TextBox 15"/>
          <p:cNvSpPr txBox="1"/>
          <p:nvPr/>
        </p:nvSpPr>
        <p:spPr>
          <a:xfrm>
            <a:off x="6096000" y="4509120"/>
            <a:ext cx="2952328"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不可盘存的期间成本</a:t>
            </a:r>
          </a:p>
        </p:txBody>
      </p:sp>
      <p:grpSp>
        <p:nvGrpSpPr>
          <p:cNvPr id="17" name="组合 16"/>
          <p:cNvGrpSpPr>
            <a:grpSpLocks/>
          </p:cNvGrpSpPr>
          <p:nvPr/>
        </p:nvGrpSpPr>
        <p:grpSpPr bwMode="auto">
          <a:xfrm>
            <a:off x="-35454" y="836712"/>
            <a:ext cx="4835310" cy="822325"/>
            <a:chOff x="11113" y="950913"/>
            <a:chExt cx="5445943" cy="822325"/>
          </a:xfrm>
        </p:grpSpPr>
        <p:pic>
          <p:nvPicPr>
            <p:cNvPr id="18"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四、成本其他分类</a:t>
              </a:r>
            </a:p>
          </p:txBody>
        </p:sp>
      </p:grpSp>
      <p:grpSp>
        <p:nvGrpSpPr>
          <p:cNvPr id="23" name="组合 22"/>
          <p:cNvGrpSpPr/>
          <p:nvPr/>
        </p:nvGrpSpPr>
        <p:grpSpPr>
          <a:xfrm>
            <a:off x="191344" y="92845"/>
            <a:ext cx="4392488"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40431272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4.</a:t>
            </a:r>
            <a:r>
              <a:rPr lang="zh-CN" altLang="en-US" sz="2400" dirty="0">
                <a:latin typeface="Times New Roman" pitchFamily="18" charset="0"/>
                <a:cs typeface="Times New Roman" pitchFamily="18" charset="0"/>
              </a:rPr>
              <a:t>按发生时态分</a:t>
            </a:r>
            <a:endParaRPr lang="zh-CN" sz="2400" dirty="0">
              <a:latin typeface="Times New Roman" pitchFamily="18" charset="0"/>
              <a:cs typeface="Times New Roman" pitchFamily="18" charset="0"/>
            </a:endParaRPr>
          </a:p>
        </p:txBody>
      </p:sp>
      <p:pic>
        <p:nvPicPr>
          <p:cNvPr id="1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849" y="2564904"/>
            <a:ext cx="6200775" cy="276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flat" cmpd="sng" algn="ctr">
                <a:solidFill>
                  <a:srgbClr val="FFFFFF"/>
                </a:solidFill>
                <a:prstDash val="solid"/>
                <a:miter lim="800000"/>
                <a:headEnd/>
                <a:tailEnd/>
              </a14:hiddenLine>
            </a:ext>
            <a:ext uri="{AF507438-7753-43E0-B8FC-AC1667EBCBE1}">
              <a14:hiddenEffects xmlns:a14="http://schemas.microsoft.com/office/drawing/2010/main">
                <a:effectLst>
                  <a:outerShdw dist="17961" dir="2700000" algn="ctr" rotWithShape="0">
                    <a:srgbClr val="FFFFFF">
                      <a:gamma/>
                      <a:shade val="60000"/>
                      <a:invGamma/>
                      <a:alpha val="50000"/>
                    </a:srgbClr>
                  </a:outerShdw>
                </a:effectLst>
              </a14:hiddenEffects>
            </a:ext>
          </a:extLst>
        </p:spPr>
      </p:pic>
      <p:sp>
        <p:nvSpPr>
          <p:cNvPr id="15" name="TextBox 14"/>
          <p:cNvSpPr txBox="1"/>
          <p:nvPr/>
        </p:nvSpPr>
        <p:spPr>
          <a:xfrm>
            <a:off x="4871864" y="2852936"/>
            <a:ext cx="2448272"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成本</a:t>
            </a:r>
          </a:p>
        </p:txBody>
      </p:sp>
      <p:sp>
        <p:nvSpPr>
          <p:cNvPr id="16" name="TextBox 15"/>
          <p:cNvSpPr txBox="1"/>
          <p:nvPr/>
        </p:nvSpPr>
        <p:spPr>
          <a:xfrm>
            <a:off x="3143672"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历史成本</a:t>
            </a:r>
          </a:p>
        </p:txBody>
      </p:sp>
      <p:sp>
        <p:nvSpPr>
          <p:cNvPr id="17" name="TextBox 16"/>
          <p:cNvSpPr txBox="1"/>
          <p:nvPr/>
        </p:nvSpPr>
        <p:spPr>
          <a:xfrm>
            <a:off x="6456040"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未来成本</a:t>
            </a:r>
          </a:p>
        </p:txBody>
      </p:sp>
      <p:grpSp>
        <p:nvGrpSpPr>
          <p:cNvPr id="13" name="组合 12"/>
          <p:cNvGrpSpPr>
            <a:grpSpLocks/>
          </p:cNvGrpSpPr>
          <p:nvPr/>
        </p:nvGrpSpPr>
        <p:grpSpPr bwMode="auto">
          <a:xfrm>
            <a:off x="-35454" y="836712"/>
            <a:ext cx="4835310" cy="822325"/>
            <a:chOff x="11113" y="950913"/>
            <a:chExt cx="5445943" cy="822325"/>
          </a:xfrm>
        </p:grpSpPr>
        <p:pic>
          <p:nvPicPr>
            <p:cNvPr id="18"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四、成本其他分类</a:t>
              </a:r>
            </a:p>
          </p:txBody>
        </p:sp>
      </p:grpSp>
      <p:grpSp>
        <p:nvGrpSpPr>
          <p:cNvPr id="23" name="组合 22"/>
          <p:cNvGrpSpPr/>
          <p:nvPr/>
        </p:nvGrpSpPr>
        <p:grpSpPr>
          <a:xfrm>
            <a:off x="191344" y="92845"/>
            <a:ext cx="4392488"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4043127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0"/>
          <p:cNvGrpSpPr>
            <a:grpSpLocks/>
          </p:cNvGrpSpPr>
          <p:nvPr/>
        </p:nvGrpSpPr>
        <p:grpSpPr bwMode="auto">
          <a:xfrm>
            <a:off x="527332" y="1832869"/>
            <a:ext cx="11005822" cy="3924938"/>
            <a:chOff x="488504" y="2276872"/>
            <a:chExt cx="9176707" cy="5060372"/>
          </a:xfrm>
          <a:solidFill>
            <a:srgbClr val="002060"/>
          </a:solidFill>
        </p:grpSpPr>
        <p:sp>
          <p:nvSpPr>
            <p:cNvPr id="8" name="矩形 7"/>
            <p:cNvSpPr/>
            <p:nvPr/>
          </p:nvSpPr>
          <p:spPr bwMode="auto">
            <a:xfrm>
              <a:off x="488504" y="2276872"/>
              <a:ext cx="9176707" cy="5060372"/>
            </a:xfrm>
            <a:prstGeom prst="rect">
              <a:avLst/>
            </a:prstGeom>
            <a:solidFill>
              <a:schemeClr val="bg1"/>
            </a:solidFill>
            <a:ln w="38100" cap="flat" cmpd="sng" algn="ctr">
              <a:solidFill>
                <a:schemeClr val="accent6">
                  <a:lumMod val="60000"/>
                  <a:lumOff val="40000"/>
                </a:schemeClr>
              </a:solidFill>
              <a:prstDash val="solid"/>
              <a:round/>
              <a:headEnd type="none" w="med" len="med"/>
              <a:tailEnd type="none" w="med" len="med"/>
            </a:ln>
            <a:effectLst/>
            <a:scene3d>
              <a:camera prst="orthographicFront"/>
              <a:lightRig rig="threePt" dir="t"/>
            </a:scene3d>
            <a:sp3d>
              <a:bevelT/>
            </a:sp3d>
          </p:spPr>
          <p:txBody>
            <a:bodyPr wrap="none" anchor="ctr"/>
            <a:lstStyle/>
            <a:p>
              <a:pPr>
                <a:defRPr/>
              </a:pPr>
              <a:endParaRPr lang="zh-CN" altLang="en-US" dirty="0"/>
            </a:p>
          </p:txBody>
        </p:sp>
        <p:sp>
          <p:nvSpPr>
            <p:cNvPr id="9" name="Text Box 14"/>
            <p:cNvSpPr txBox="1">
              <a:spLocks noChangeArrowheads="1"/>
            </p:cNvSpPr>
            <p:nvPr/>
          </p:nvSpPr>
          <p:spPr bwMode="auto">
            <a:xfrm>
              <a:off x="488504" y="2432797"/>
              <a:ext cx="9176707" cy="4748522"/>
            </a:xfrm>
            <a:prstGeom prst="rect">
              <a:avLst/>
            </a:prstGeom>
            <a:solidFill>
              <a:schemeClr val="bg1">
                <a:lumMod val="95000"/>
              </a:schemeClr>
            </a:solidFill>
            <a:ln w="9525">
              <a:noFill/>
              <a:miter lim="800000"/>
              <a:headEnd/>
              <a:tailEnd/>
            </a:ln>
            <a:effectLst>
              <a:prstShdw prst="shdw17" dist="17961" dir="2700000">
                <a:schemeClr val="accent1">
                  <a:gamma/>
                  <a:shade val="60000"/>
                  <a:invGamma/>
                </a:schemeClr>
              </a:prstShdw>
            </a:effectLst>
          </p:spPr>
          <p:txBody>
            <a:bodyPr wrap="square">
              <a:spAutoFit/>
            </a:bodyPr>
            <a:lstStyle/>
            <a:p>
              <a:pPr>
                <a:lnSpc>
                  <a:spcPts val="4000"/>
                </a:lnSpc>
                <a:spcBef>
                  <a:spcPts val="2000"/>
                </a:spcBef>
                <a:defRPr/>
              </a:pPr>
              <a:r>
                <a:rPr lang="zh-CN" altLang="en-US" sz="2800" dirty="0">
                  <a:solidFill>
                    <a:schemeClr val="bg1"/>
                  </a:solidFill>
                  <a:latin typeface="黑体" pitchFamily="2" charset="-122"/>
                  <a:ea typeface="黑体" pitchFamily="2" charset="-122"/>
                </a:rPr>
                <a:t>　  </a:t>
              </a:r>
              <a:r>
                <a:rPr lang="zh-CN" altLang="en-US" sz="2400" dirty="0">
                  <a:latin typeface="+mn-ea"/>
                  <a:ea typeface="+mn-ea"/>
                </a:rPr>
                <a:t>我国成本会计中称成本为在一定条件下企业为生产一定产品所发生的各种耗费的货币表现。</a:t>
              </a:r>
            </a:p>
            <a:p>
              <a:pPr>
                <a:lnSpc>
                  <a:spcPts val="4000"/>
                </a:lnSpc>
                <a:spcBef>
                  <a:spcPts val="2000"/>
                </a:spcBef>
                <a:defRPr/>
              </a:pPr>
              <a:r>
                <a:rPr lang="zh-CN" altLang="en-US" sz="2400" dirty="0">
                  <a:latin typeface="+mn-ea"/>
                  <a:ea typeface="+mn-ea"/>
                </a:rPr>
                <a:t>    现代西方财务会计学则将成本解释为企业为了获取某项资产或达到一定目的而遭致的以货币测定的价值牺牲。</a:t>
              </a:r>
            </a:p>
            <a:p>
              <a:pPr>
                <a:lnSpc>
                  <a:spcPts val="4000"/>
                </a:lnSpc>
                <a:spcBef>
                  <a:spcPts val="2000"/>
                </a:spcBef>
                <a:defRPr/>
              </a:pPr>
              <a:r>
                <a:rPr lang="zh-CN" altLang="en-US" sz="2400" dirty="0">
                  <a:latin typeface="+mn-ea"/>
                  <a:ea typeface="+mn-ea"/>
                </a:rPr>
                <a:t>    现代管理会计中的成本是指企业在生产经营过程中对象化的、以货币表现的为达到一定目的而应当或可能发生的各种经济资源的价值牺牲或代价。</a:t>
              </a:r>
            </a:p>
          </p:txBody>
        </p:sp>
      </p:grpSp>
      <p:grpSp>
        <p:nvGrpSpPr>
          <p:cNvPr id="10" name="组合 9"/>
          <p:cNvGrpSpPr>
            <a:grpSpLocks/>
          </p:cNvGrpSpPr>
          <p:nvPr/>
        </p:nvGrpSpPr>
        <p:grpSpPr bwMode="auto">
          <a:xfrm>
            <a:off x="-35454" y="836712"/>
            <a:ext cx="4835310" cy="822325"/>
            <a:chOff x="11113" y="950913"/>
            <a:chExt cx="5445943" cy="822325"/>
          </a:xfrm>
        </p:grpSpPr>
        <p:pic>
          <p:nvPicPr>
            <p:cNvPr id="1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一、成本的概念</a:t>
              </a:r>
            </a:p>
          </p:txBody>
        </p:sp>
      </p:grpSp>
      <p:grpSp>
        <p:nvGrpSpPr>
          <p:cNvPr id="19" name="组合 18"/>
          <p:cNvGrpSpPr/>
          <p:nvPr/>
        </p:nvGrpSpPr>
        <p:grpSpPr>
          <a:xfrm>
            <a:off x="191344" y="92845"/>
            <a:ext cx="4392488" cy="613803"/>
            <a:chOff x="1271464" y="2420888"/>
            <a:chExt cx="4392488" cy="613803"/>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95085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5.</a:t>
            </a:r>
            <a:r>
              <a:rPr lang="zh-CN" altLang="en-US" sz="2400" dirty="0">
                <a:latin typeface="Times New Roman" pitchFamily="18" charset="0"/>
                <a:cs typeface="Times New Roman" pitchFamily="18" charset="0"/>
              </a:rPr>
              <a:t>按相关性分</a:t>
            </a:r>
            <a:endParaRPr lang="zh-CN" sz="2400" dirty="0">
              <a:latin typeface="Times New Roman" pitchFamily="18" charset="0"/>
              <a:cs typeface="Times New Roman" pitchFamily="18" charset="0"/>
            </a:endParaRPr>
          </a:p>
        </p:txBody>
      </p:sp>
      <p:pic>
        <p:nvPicPr>
          <p:cNvPr id="1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849" y="2564904"/>
            <a:ext cx="6200775" cy="276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flat" cmpd="sng" algn="ctr">
                <a:solidFill>
                  <a:srgbClr val="FFFFFF"/>
                </a:solidFill>
                <a:prstDash val="solid"/>
                <a:miter lim="800000"/>
                <a:headEnd/>
                <a:tailEnd/>
              </a14:hiddenLine>
            </a:ext>
            <a:ext uri="{AF507438-7753-43E0-B8FC-AC1667EBCBE1}">
              <a14:hiddenEffects xmlns:a14="http://schemas.microsoft.com/office/drawing/2010/main">
                <a:effectLst>
                  <a:outerShdw dist="17961" dir="2700000" algn="ctr" rotWithShape="0">
                    <a:srgbClr val="FFFFFF">
                      <a:gamma/>
                      <a:shade val="60000"/>
                      <a:invGamma/>
                      <a:alpha val="50000"/>
                    </a:srgbClr>
                  </a:outerShdw>
                </a:effectLst>
              </a14:hiddenEffects>
            </a:ext>
          </a:extLst>
        </p:spPr>
      </p:pic>
      <p:sp>
        <p:nvSpPr>
          <p:cNvPr id="14" name="TextBox 13"/>
          <p:cNvSpPr txBox="1"/>
          <p:nvPr/>
        </p:nvSpPr>
        <p:spPr>
          <a:xfrm>
            <a:off x="4871864" y="2852936"/>
            <a:ext cx="2448272"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成本</a:t>
            </a:r>
          </a:p>
        </p:txBody>
      </p:sp>
      <p:sp>
        <p:nvSpPr>
          <p:cNvPr id="15" name="TextBox 14"/>
          <p:cNvSpPr txBox="1"/>
          <p:nvPr/>
        </p:nvSpPr>
        <p:spPr>
          <a:xfrm>
            <a:off x="3143672"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相关成本</a:t>
            </a:r>
          </a:p>
        </p:txBody>
      </p:sp>
      <p:sp>
        <p:nvSpPr>
          <p:cNvPr id="16" name="TextBox 15"/>
          <p:cNvSpPr txBox="1"/>
          <p:nvPr/>
        </p:nvSpPr>
        <p:spPr>
          <a:xfrm>
            <a:off x="6456040" y="4509120"/>
            <a:ext cx="2592288" cy="523220"/>
          </a:xfrm>
          <a:prstGeom prst="rect">
            <a:avLst/>
          </a:prstGeom>
          <a:noFill/>
        </p:spPr>
        <p:txBody>
          <a:bodyPr wrap="square" rtlCol="0">
            <a:spAutoFit/>
          </a:bodyPr>
          <a:lstStyle/>
          <a:p>
            <a:pPr algn="ctr"/>
            <a:r>
              <a:rPr lang="zh-CN" altLang="en-US" sz="2800" dirty="0">
                <a:latin typeface="黑体" pitchFamily="2" charset="-122"/>
                <a:ea typeface="黑体" pitchFamily="2" charset="-122"/>
              </a:rPr>
              <a:t>无关成本</a:t>
            </a:r>
          </a:p>
        </p:txBody>
      </p:sp>
      <p:grpSp>
        <p:nvGrpSpPr>
          <p:cNvPr id="17" name="组合 16"/>
          <p:cNvGrpSpPr>
            <a:grpSpLocks/>
          </p:cNvGrpSpPr>
          <p:nvPr/>
        </p:nvGrpSpPr>
        <p:grpSpPr bwMode="auto">
          <a:xfrm>
            <a:off x="-35454" y="836712"/>
            <a:ext cx="4835310" cy="822325"/>
            <a:chOff x="11113" y="950913"/>
            <a:chExt cx="5445943" cy="822325"/>
          </a:xfrm>
        </p:grpSpPr>
        <p:pic>
          <p:nvPicPr>
            <p:cNvPr id="18"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四、成本其他分类</a:t>
              </a:r>
            </a:p>
          </p:txBody>
        </p:sp>
      </p:grpSp>
      <p:grpSp>
        <p:nvGrpSpPr>
          <p:cNvPr id="23" name="组合 22"/>
          <p:cNvGrpSpPr/>
          <p:nvPr/>
        </p:nvGrpSpPr>
        <p:grpSpPr>
          <a:xfrm>
            <a:off x="191344" y="92845"/>
            <a:ext cx="4392488"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4043127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12"/>
          <p:cNvSpPr>
            <a:spLocks noChangeArrowheads="1"/>
          </p:cNvSpPr>
          <p:nvPr/>
        </p:nvSpPr>
        <p:spPr bwMode="gray">
          <a:xfrm>
            <a:off x="8401000" y="1628775"/>
            <a:ext cx="792163" cy="1295400"/>
          </a:xfrm>
          <a:prstGeom prst="cloudCallout">
            <a:avLst>
              <a:gd name="adj1" fmla="val -43750"/>
              <a:gd name="adj2" fmla="val 7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lgn="ctr">
              <a:lnSpc>
                <a:spcPct val="150000"/>
              </a:lnSpc>
              <a:spcBef>
                <a:spcPct val="50000"/>
              </a:spcBef>
              <a:buClr>
                <a:srgbClr val="990000"/>
              </a:buClr>
              <a:buFont typeface="Wingdings" pitchFamily="2" charset="2"/>
              <a:buNone/>
            </a:pPr>
            <a:endParaRPr lang="zh-CN" altLang="zh-CN" sz="2800">
              <a:solidFill>
                <a:srgbClr val="000000"/>
              </a:solidFill>
              <a:latin typeface="楷体_GB2312" pitchFamily="49" charset="-122"/>
              <a:ea typeface="楷体_GB2312" pitchFamily="49" charset="-122"/>
            </a:endParaRPr>
          </a:p>
        </p:txBody>
      </p:sp>
      <p:sp>
        <p:nvSpPr>
          <p:cNvPr id="16" name="AutoShape 13" descr="12D120b93P-1154E"/>
          <p:cNvSpPr>
            <a:spLocks noChangeArrowheads="1"/>
          </p:cNvSpPr>
          <p:nvPr/>
        </p:nvSpPr>
        <p:spPr bwMode="gray">
          <a:xfrm>
            <a:off x="6744072" y="1768351"/>
            <a:ext cx="3167063" cy="1512888"/>
          </a:xfrm>
          <a:prstGeom prst="cloudCallout">
            <a:avLst>
              <a:gd name="adj1" fmla="val -61251"/>
              <a:gd name="adj2" fmla="val 28260"/>
            </a:avLst>
          </a:prstGeom>
          <a:solidFill>
            <a:schemeClr val="accent1">
              <a:lumMod val="20000"/>
              <a:lumOff val="80000"/>
            </a:schemeClr>
          </a:solidFill>
          <a:ln w="28575">
            <a:solidFill>
              <a:srgbClr val="666699"/>
            </a:solidFill>
            <a:round/>
            <a:headEnd/>
            <a:tailEnd/>
          </a:ln>
          <a:effectLst>
            <a:outerShdw dist="107763" dir="18900000" algn="ctr" rotWithShape="0">
              <a:schemeClr val="bg2">
                <a:alpha val="50000"/>
              </a:schemeClr>
            </a:outerShdw>
          </a:effectLst>
        </p:spPr>
        <p:txBody>
          <a:bodyPr/>
          <a:lstStyle/>
          <a:p>
            <a:pPr algn="ctr">
              <a:lnSpc>
                <a:spcPct val="135000"/>
              </a:lnSpc>
              <a:buClr>
                <a:srgbClr val="990000"/>
              </a:buClr>
              <a:buFont typeface="Wingdings" pitchFamily="2" charset="2"/>
              <a:buNone/>
            </a:pPr>
            <a:r>
              <a:rPr lang="zh-CN" altLang="en-US" sz="2400" dirty="0">
                <a:solidFill>
                  <a:srgbClr val="000000"/>
                </a:solidFill>
                <a:latin typeface="楷体_GB2312" pitchFamily="49" charset="-122"/>
                <a:ea typeface="楷体_GB2312" pitchFamily="49" charset="-122"/>
              </a:rPr>
              <a:t>直接费用 </a:t>
            </a:r>
          </a:p>
          <a:p>
            <a:pPr algn="ctr">
              <a:lnSpc>
                <a:spcPct val="135000"/>
              </a:lnSpc>
              <a:buClr>
                <a:srgbClr val="990000"/>
              </a:buClr>
              <a:buFont typeface="Wingdings" pitchFamily="2" charset="2"/>
              <a:buNone/>
            </a:pPr>
            <a:r>
              <a:rPr lang="zh-CN" altLang="en-US" sz="2400" dirty="0">
                <a:solidFill>
                  <a:srgbClr val="000000"/>
                </a:solidFill>
                <a:latin typeface="楷体_GB2312" pitchFamily="49" charset="-122"/>
                <a:ea typeface="楷体_GB2312" pitchFamily="49" charset="-122"/>
              </a:rPr>
              <a:t>间接费用 </a:t>
            </a:r>
          </a:p>
        </p:txBody>
      </p:sp>
      <p:sp>
        <p:nvSpPr>
          <p:cNvPr id="17" name="AutoShape 14" descr="12D120b93P-1154E">
            <a:hlinkClick r:id="rId2" action="ppaction://hlinksldjump"/>
          </p:cNvPr>
          <p:cNvSpPr>
            <a:spLocks noChangeArrowheads="1"/>
          </p:cNvSpPr>
          <p:nvPr/>
        </p:nvSpPr>
        <p:spPr bwMode="gray">
          <a:xfrm>
            <a:off x="6960096" y="4697289"/>
            <a:ext cx="3168352" cy="1612031"/>
          </a:xfrm>
          <a:prstGeom prst="cloudCallout">
            <a:avLst>
              <a:gd name="adj1" fmla="val -65293"/>
              <a:gd name="adj2" fmla="val 10750"/>
            </a:avLst>
          </a:prstGeom>
          <a:solidFill>
            <a:schemeClr val="accent1">
              <a:lumMod val="20000"/>
              <a:lumOff val="80000"/>
            </a:schemeClr>
          </a:solidFill>
          <a:ln w="28575">
            <a:solidFill>
              <a:srgbClr val="666699"/>
            </a:solidFill>
            <a:round/>
            <a:headEnd/>
            <a:tailEnd/>
          </a:ln>
          <a:effectLst>
            <a:outerShdw dist="107763" dir="18900000" algn="ctr" rotWithShape="0">
              <a:schemeClr val="bg2">
                <a:alpha val="50000"/>
              </a:schemeClr>
            </a:outerShdw>
          </a:effectLst>
        </p:spPr>
        <p:txBody>
          <a:bodyPr/>
          <a:lstStyle/>
          <a:p>
            <a:pPr algn="ctr">
              <a:lnSpc>
                <a:spcPct val="105000"/>
              </a:lnSpc>
              <a:buClr>
                <a:srgbClr val="990000"/>
              </a:buClr>
              <a:buFont typeface="Wingdings" pitchFamily="2" charset="2"/>
              <a:buNone/>
            </a:pPr>
            <a:r>
              <a:rPr lang="zh-CN" altLang="en-US" sz="2400" dirty="0">
                <a:solidFill>
                  <a:srgbClr val="000000"/>
                </a:solidFill>
                <a:latin typeface="楷体_GB2312" pitchFamily="49" charset="-122"/>
                <a:ea typeface="楷体_GB2312" pitchFamily="49" charset="-122"/>
              </a:rPr>
              <a:t>销售费用 </a:t>
            </a:r>
          </a:p>
          <a:p>
            <a:pPr algn="ctr">
              <a:lnSpc>
                <a:spcPct val="105000"/>
              </a:lnSpc>
              <a:buClr>
                <a:srgbClr val="990000"/>
              </a:buClr>
              <a:buFont typeface="Wingdings" pitchFamily="2" charset="2"/>
              <a:buNone/>
            </a:pPr>
            <a:r>
              <a:rPr lang="zh-CN" altLang="en-US" sz="2400" dirty="0">
                <a:solidFill>
                  <a:srgbClr val="000000"/>
                </a:solidFill>
                <a:latin typeface="楷体_GB2312" pitchFamily="49" charset="-122"/>
                <a:ea typeface="楷体_GB2312" pitchFamily="49" charset="-122"/>
              </a:rPr>
              <a:t>管理费用 </a:t>
            </a:r>
          </a:p>
          <a:p>
            <a:pPr algn="ctr">
              <a:lnSpc>
                <a:spcPct val="105000"/>
              </a:lnSpc>
              <a:buClr>
                <a:srgbClr val="990000"/>
              </a:buClr>
              <a:buFont typeface="Wingdings" pitchFamily="2" charset="2"/>
              <a:buNone/>
            </a:pPr>
            <a:r>
              <a:rPr lang="zh-CN" altLang="en-US" sz="2400" dirty="0">
                <a:solidFill>
                  <a:srgbClr val="000000"/>
                </a:solidFill>
                <a:latin typeface="楷体_GB2312" pitchFamily="49" charset="-122"/>
                <a:ea typeface="楷体_GB2312" pitchFamily="49" charset="-122"/>
              </a:rPr>
              <a:t>财务费用 </a:t>
            </a:r>
          </a:p>
        </p:txBody>
      </p:sp>
      <p:sp>
        <p:nvSpPr>
          <p:cNvPr id="25" name="AutoShape 14"/>
          <p:cNvSpPr>
            <a:spLocks/>
          </p:cNvSpPr>
          <p:nvPr/>
        </p:nvSpPr>
        <p:spPr bwMode="auto">
          <a:xfrm>
            <a:off x="3143672" y="2996654"/>
            <a:ext cx="433387" cy="2663825"/>
          </a:xfrm>
          <a:prstGeom prst="leftBrace">
            <a:avLst>
              <a:gd name="adj1" fmla="val 51221"/>
              <a:gd name="adj2" fmla="val 50000"/>
            </a:avLst>
          </a:prstGeom>
          <a:noFill/>
          <a:ln w="63500">
            <a:solidFill>
              <a:srgbClr val="8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808080">
                      <a:gamma/>
                      <a:shade val="60000"/>
                      <a:invGamma/>
                    </a:srgbClr>
                  </a:outerShdw>
                </a:effectLst>
              </a14:hiddenEffects>
            </a:ext>
          </a:extLst>
        </p:spPr>
        <p:txBody>
          <a:bodyPr wrap="none" anchor="ctr"/>
          <a:lstStyle/>
          <a:p>
            <a:endParaRPr lang="zh-CN" altLang="en-US"/>
          </a:p>
        </p:txBody>
      </p:sp>
      <p:grpSp>
        <p:nvGrpSpPr>
          <p:cNvPr id="30" name="组合 29"/>
          <p:cNvGrpSpPr>
            <a:grpSpLocks/>
          </p:cNvGrpSpPr>
          <p:nvPr/>
        </p:nvGrpSpPr>
        <p:grpSpPr bwMode="auto">
          <a:xfrm>
            <a:off x="-35454" y="836712"/>
            <a:ext cx="4835310" cy="822325"/>
            <a:chOff x="11113" y="950913"/>
            <a:chExt cx="5445943" cy="822325"/>
          </a:xfrm>
        </p:grpSpPr>
        <p:pic>
          <p:nvPicPr>
            <p:cNvPr id="31"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二、成本按经济用途分类</a:t>
              </a:r>
            </a:p>
          </p:txBody>
        </p:sp>
      </p:grpSp>
      <p:sp>
        <p:nvSpPr>
          <p:cNvPr id="18" name="圆角矩形 38"/>
          <p:cNvSpPr>
            <a:spLocks noChangeArrowheads="1"/>
          </p:cNvSpPr>
          <p:nvPr/>
        </p:nvSpPr>
        <p:spPr bwMode="auto">
          <a:xfrm>
            <a:off x="339009" y="3609089"/>
            <a:ext cx="2449512" cy="1171575"/>
          </a:xfrm>
          <a:prstGeom prst="roundRect">
            <a:avLst>
              <a:gd name="adj" fmla="val 16667"/>
            </a:avLst>
          </a:prstGeom>
          <a:gradFill rotWithShape="1">
            <a:gsLst>
              <a:gs pos="0">
                <a:srgbClr val="7E7E7E"/>
              </a:gs>
              <a:gs pos="100000">
                <a:srgbClr val="D9D9D9"/>
              </a:gs>
            </a:gsLst>
            <a:lin ang="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19" name="圆角矩形 42"/>
          <p:cNvSpPr>
            <a:spLocks noChangeArrowheads="1"/>
          </p:cNvSpPr>
          <p:nvPr/>
        </p:nvSpPr>
        <p:spPr bwMode="auto">
          <a:xfrm>
            <a:off x="479376" y="3717032"/>
            <a:ext cx="2449512" cy="1171575"/>
          </a:xfrm>
          <a:prstGeom prst="roundRect">
            <a:avLst>
              <a:gd name="adj" fmla="val 16667"/>
            </a:avLst>
          </a:prstGeom>
          <a:gradFill rotWithShape="1">
            <a:gsLst>
              <a:gs pos="0">
                <a:srgbClr val="7E7E7E"/>
              </a:gs>
              <a:gs pos="100000">
                <a:srgbClr val="D9D9D9"/>
              </a:gs>
            </a:gsLst>
            <a:lin ang="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20" name="圆角矩形 43"/>
          <p:cNvSpPr>
            <a:spLocks noChangeArrowheads="1"/>
          </p:cNvSpPr>
          <p:nvPr/>
        </p:nvSpPr>
        <p:spPr bwMode="auto">
          <a:xfrm>
            <a:off x="623392" y="3789040"/>
            <a:ext cx="2447925" cy="1171575"/>
          </a:xfrm>
          <a:prstGeom prst="roundRect">
            <a:avLst>
              <a:gd name="adj" fmla="val 16667"/>
            </a:avLst>
          </a:prstGeom>
          <a:solidFill>
            <a:srgbClr val="82BD21"/>
          </a:solidFill>
          <a:ln w="25400" cap="flat" cmpd="sng">
            <a:solidFill>
              <a:srgbClr val="D0E85A"/>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21" name="圆角矩形 15"/>
          <p:cNvSpPr>
            <a:spLocks noChangeArrowheads="1"/>
          </p:cNvSpPr>
          <p:nvPr/>
        </p:nvSpPr>
        <p:spPr bwMode="auto">
          <a:xfrm>
            <a:off x="726359" y="3844039"/>
            <a:ext cx="2447925" cy="1155700"/>
          </a:xfrm>
          <a:custGeom>
            <a:avLst/>
            <a:gdLst>
              <a:gd name="T0" fmla="*/ 0 w 2448272"/>
              <a:gd name="T1" fmla="*/ 0 h 1155690"/>
              <a:gd name="T2" fmla="*/ 2448272 w 2448272"/>
              <a:gd name="T3" fmla="*/ 1155690 h 1155690"/>
            </a:gdLst>
            <a:ahLst/>
            <a:cxnLst/>
            <a:rect l="T0" t="T1" r="T2" b="T3"/>
            <a:pathLst>
              <a:path w="2448272" h="1155690">
                <a:moveTo>
                  <a:pt x="195290" y="0"/>
                </a:moveTo>
                <a:lnTo>
                  <a:pt x="2252982" y="0"/>
                </a:lnTo>
                <a:cubicBezTo>
                  <a:pt x="2360838" y="0"/>
                  <a:pt x="2448272" y="87434"/>
                  <a:pt x="2448272" y="195290"/>
                </a:cubicBezTo>
                <a:lnTo>
                  <a:pt x="2448272" y="326177"/>
                </a:lnTo>
                <a:cubicBezTo>
                  <a:pt x="2288741" y="295679"/>
                  <a:pt x="2120855" y="280279"/>
                  <a:pt x="1947690" y="280279"/>
                </a:cubicBezTo>
                <a:cubicBezTo>
                  <a:pt x="1105399" y="280279"/>
                  <a:pt x="387984" y="644626"/>
                  <a:pt x="118263" y="1155690"/>
                </a:cubicBezTo>
                <a:cubicBezTo>
                  <a:pt x="48667" y="1125996"/>
                  <a:pt x="0" y="1056896"/>
                  <a:pt x="0" y="976429"/>
                </a:cubicBezTo>
                <a:lnTo>
                  <a:pt x="0" y="195290"/>
                </a:lnTo>
                <a:cubicBezTo>
                  <a:pt x="0" y="87434"/>
                  <a:pt x="87434" y="0"/>
                  <a:pt x="195290" y="0"/>
                </a:cubicBezTo>
                <a:close/>
              </a:path>
            </a:pathLst>
          </a:custGeom>
          <a:solidFill>
            <a:srgbClr val="FFFFFF">
              <a:alpha val="12000"/>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23" name="TextBox 47"/>
          <p:cNvSpPr>
            <a:spLocks noChangeArrowheads="1"/>
          </p:cNvSpPr>
          <p:nvPr/>
        </p:nvSpPr>
        <p:spPr bwMode="auto">
          <a:xfrm>
            <a:off x="1532930" y="4149080"/>
            <a:ext cx="168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latin typeface="黑体" pitchFamily="2" charset="-122"/>
                <a:ea typeface="黑体" pitchFamily="2" charset="-122"/>
              </a:rPr>
              <a:t>成本</a:t>
            </a:r>
          </a:p>
        </p:txBody>
      </p:sp>
      <p:grpSp>
        <p:nvGrpSpPr>
          <p:cNvPr id="2" name="组合 1"/>
          <p:cNvGrpSpPr/>
          <p:nvPr/>
        </p:nvGrpSpPr>
        <p:grpSpPr>
          <a:xfrm>
            <a:off x="3492575" y="2209615"/>
            <a:ext cx="2846387" cy="1467445"/>
            <a:chOff x="3492575" y="2209615"/>
            <a:chExt cx="2846387" cy="1467445"/>
          </a:xfrm>
        </p:grpSpPr>
        <p:sp>
          <p:nvSpPr>
            <p:cNvPr id="28" name="圆角矩形 39"/>
            <p:cNvSpPr>
              <a:spLocks noChangeArrowheads="1"/>
            </p:cNvSpPr>
            <p:nvPr/>
          </p:nvSpPr>
          <p:spPr bwMode="auto">
            <a:xfrm>
              <a:off x="3889450" y="2209615"/>
              <a:ext cx="2449512" cy="1171575"/>
            </a:xfrm>
            <a:prstGeom prst="roundRect">
              <a:avLst>
                <a:gd name="adj" fmla="val 16667"/>
              </a:avLst>
            </a:prstGeom>
            <a:gradFill rotWithShape="1">
              <a:gsLst>
                <a:gs pos="0">
                  <a:srgbClr val="7E7E7E"/>
                </a:gs>
                <a:gs pos="100000">
                  <a:srgbClr val="D9D9D9"/>
                </a:gs>
              </a:gsLst>
              <a:lin ang="1080000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29" name="圆角矩形 40"/>
            <p:cNvSpPr>
              <a:spLocks noChangeArrowheads="1"/>
            </p:cNvSpPr>
            <p:nvPr/>
          </p:nvSpPr>
          <p:spPr bwMode="auto">
            <a:xfrm>
              <a:off x="3792513" y="2361469"/>
              <a:ext cx="2447925" cy="1171575"/>
            </a:xfrm>
            <a:prstGeom prst="roundRect">
              <a:avLst>
                <a:gd name="adj" fmla="val 16667"/>
              </a:avLst>
            </a:prstGeom>
            <a:gradFill rotWithShape="1">
              <a:gsLst>
                <a:gs pos="0">
                  <a:srgbClr val="7E7E7E"/>
                </a:gs>
                <a:gs pos="100000">
                  <a:srgbClr val="D9D9D9"/>
                </a:gs>
              </a:gsLst>
              <a:lin ang="1080000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33" name="圆角矩形 41"/>
            <p:cNvSpPr>
              <a:spLocks noChangeArrowheads="1"/>
            </p:cNvSpPr>
            <p:nvPr/>
          </p:nvSpPr>
          <p:spPr bwMode="auto">
            <a:xfrm>
              <a:off x="3648497" y="2505485"/>
              <a:ext cx="2447925" cy="1171575"/>
            </a:xfrm>
            <a:prstGeom prst="roundRect">
              <a:avLst>
                <a:gd name="adj" fmla="val 16667"/>
              </a:avLst>
            </a:prstGeom>
            <a:solidFill>
              <a:srgbClr val="00B0F0"/>
            </a:solidFill>
            <a:ln w="25400" cap="flat" cmpd="sng">
              <a:solidFill>
                <a:srgbClr val="4BD0FF"/>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34" name="圆角矩形 15"/>
            <p:cNvSpPr>
              <a:spLocks noChangeArrowheads="1"/>
            </p:cNvSpPr>
            <p:nvPr/>
          </p:nvSpPr>
          <p:spPr bwMode="auto">
            <a:xfrm>
              <a:off x="3492575" y="2433477"/>
              <a:ext cx="2447925" cy="1155700"/>
            </a:xfrm>
            <a:custGeom>
              <a:avLst/>
              <a:gdLst>
                <a:gd name="T0" fmla="*/ 0 w 2448272"/>
                <a:gd name="T1" fmla="*/ 0 h 1155690"/>
                <a:gd name="T2" fmla="*/ 2448272 w 2448272"/>
                <a:gd name="T3" fmla="*/ 1155690 h 1155690"/>
              </a:gdLst>
              <a:ahLst/>
              <a:cxnLst/>
              <a:rect l="T0" t="T1" r="T2" b="T3"/>
              <a:pathLst>
                <a:path w="2448272" h="1155690">
                  <a:moveTo>
                    <a:pt x="195290" y="0"/>
                  </a:moveTo>
                  <a:lnTo>
                    <a:pt x="2252982" y="0"/>
                  </a:lnTo>
                  <a:cubicBezTo>
                    <a:pt x="2360838" y="0"/>
                    <a:pt x="2448272" y="87434"/>
                    <a:pt x="2448272" y="195290"/>
                  </a:cubicBezTo>
                  <a:lnTo>
                    <a:pt x="2448272" y="326177"/>
                  </a:lnTo>
                  <a:cubicBezTo>
                    <a:pt x="2288741" y="295679"/>
                    <a:pt x="2120855" y="280279"/>
                    <a:pt x="1947690" y="280279"/>
                  </a:cubicBezTo>
                  <a:cubicBezTo>
                    <a:pt x="1105399" y="280279"/>
                    <a:pt x="387984" y="644626"/>
                    <a:pt x="118263" y="1155690"/>
                  </a:cubicBezTo>
                  <a:cubicBezTo>
                    <a:pt x="48667" y="1125996"/>
                    <a:pt x="0" y="1056896"/>
                    <a:pt x="0" y="976429"/>
                  </a:cubicBezTo>
                  <a:lnTo>
                    <a:pt x="0" y="195290"/>
                  </a:lnTo>
                  <a:cubicBezTo>
                    <a:pt x="0" y="87434"/>
                    <a:pt x="87434" y="0"/>
                    <a:pt x="195290" y="0"/>
                  </a:cubicBezTo>
                  <a:close/>
                </a:path>
              </a:pathLst>
            </a:custGeom>
            <a:solidFill>
              <a:srgbClr val="FFFFFF">
                <a:alpha val="12000"/>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36" name="TextBox 49"/>
            <p:cNvSpPr>
              <a:spLocks noChangeArrowheads="1"/>
            </p:cNvSpPr>
            <p:nvPr/>
          </p:nvSpPr>
          <p:spPr bwMode="auto">
            <a:xfrm>
              <a:off x="4125640" y="2793517"/>
              <a:ext cx="1682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t>制造成本</a:t>
              </a:r>
            </a:p>
          </p:txBody>
        </p:sp>
      </p:grpSp>
      <p:grpSp>
        <p:nvGrpSpPr>
          <p:cNvPr id="3" name="组合 2"/>
          <p:cNvGrpSpPr/>
          <p:nvPr/>
        </p:nvGrpSpPr>
        <p:grpSpPr>
          <a:xfrm>
            <a:off x="3575720" y="4869160"/>
            <a:ext cx="2846387" cy="1467445"/>
            <a:chOff x="3575720" y="4869160"/>
            <a:chExt cx="2846387" cy="1467445"/>
          </a:xfrm>
        </p:grpSpPr>
        <p:sp>
          <p:nvSpPr>
            <p:cNvPr id="37" name="圆角矩形 39"/>
            <p:cNvSpPr>
              <a:spLocks noChangeArrowheads="1"/>
            </p:cNvSpPr>
            <p:nvPr/>
          </p:nvSpPr>
          <p:spPr bwMode="auto">
            <a:xfrm>
              <a:off x="3972595" y="4869160"/>
              <a:ext cx="2449512" cy="1171575"/>
            </a:xfrm>
            <a:prstGeom prst="roundRect">
              <a:avLst>
                <a:gd name="adj" fmla="val 16667"/>
              </a:avLst>
            </a:prstGeom>
            <a:gradFill rotWithShape="1">
              <a:gsLst>
                <a:gs pos="0">
                  <a:srgbClr val="7E7E7E"/>
                </a:gs>
                <a:gs pos="100000">
                  <a:srgbClr val="D9D9D9"/>
                </a:gs>
              </a:gsLst>
              <a:lin ang="1080000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38" name="圆角矩形 40"/>
            <p:cNvSpPr>
              <a:spLocks noChangeArrowheads="1"/>
            </p:cNvSpPr>
            <p:nvPr/>
          </p:nvSpPr>
          <p:spPr bwMode="auto">
            <a:xfrm>
              <a:off x="3875658" y="5021014"/>
              <a:ext cx="2447925" cy="1171575"/>
            </a:xfrm>
            <a:prstGeom prst="roundRect">
              <a:avLst>
                <a:gd name="adj" fmla="val 16667"/>
              </a:avLst>
            </a:prstGeom>
            <a:gradFill rotWithShape="1">
              <a:gsLst>
                <a:gs pos="0">
                  <a:srgbClr val="7E7E7E"/>
                </a:gs>
                <a:gs pos="100000">
                  <a:srgbClr val="D9D9D9"/>
                </a:gs>
              </a:gsLst>
              <a:lin ang="10800000" scaled="1"/>
            </a:gradFill>
            <a:ln w="25400" cap="flat" cmpd="sng">
              <a:solidFill>
                <a:srgbClr val="88C680"/>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39" name="圆角矩形 41"/>
            <p:cNvSpPr>
              <a:spLocks noChangeArrowheads="1"/>
            </p:cNvSpPr>
            <p:nvPr/>
          </p:nvSpPr>
          <p:spPr bwMode="auto">
            <a:xfrm>
              <a:off x="3731642" y="5165030"/>
              <a:ext cx="2447925" cy="1171575"/>
            </a:xfrm>
            <a:prstGeom prst="roundRect">
              <a:avLst>
                <a:gd name="adj" fmla="val 16667"/>
              </a:avLst>
            </a:prstGeom>
            <a:solidFill>
              <a:srgbClr val="00B0F0"/>
            </a:solidFill>
            <a:ln w="25400" cap="flat" cmpd="sng">
              <a:solidFill>
                <a:srgbClr val="4BD0FF"/>
              </a:solidFill>
              <a:bevel/>
              <a:headEnd/>
              <a:tailEnd/>
            </a:ln>
          </p:spPr>
          <p:txBody>
            <a:bodyPr anchor="ctr"/>
            <a:lstStyle/>
            <a:p>
              <a:pPr algn="ctr"/>
              <a:endParaRPr lang="zh-CN" altLang="zh-CN">
                <a:solidFill>
                  <a:srgbClr val="CFE8CC"/>
                </a:solidFill>
                <a:latin typeface="Calibri" pitchFamily="34" charset="0"/>
                <a:sym typeface="宋体" pitchFamily="2" charset="-122"/>
              </a:endParaRPr>
            </a:p>
          </p:txBody>
        </p:sp>
        <p:sp>
          <p:nvSpPr>
            <p:cNvPr id="40" name="圆角矩形 15"/>
            <p:cNvSpPr>
              <a:spLocks noChangeArrowheads="1"/>
            </p:cNvSpPr>
            <p:nvPr/>
          </p:nvSpPr>
          <p:spPr bwMode="auto">
            <a:xfrm>
              <a:off x="3575720" y="5093022"/>
              <a:ext cx="2447925" cy="1155700"/>
            </a:xfrm>
            <a:custGeom>
              <a:avLst/>
              <a:gdLst>
                <a:gd name="T0" fmla="*/ 0 w 2448272"/>
                <a:gd name="T1" fmla="*/ 0 h 1155690"/>
                <a:gd name="T2" fmla="*/ 2448272 w 2448272"/>
                <a:gd name="T3" fmla="*/ 1155690 h 1155690"/>
              </a:gdLst>
              <a:ahLst/>
              <a:cxnLst/>
              <a:rect l="T0" t="T1" r="T2" b="T3"/>
              <a:pathLst>
                <a:path w="2448272" h="1155690">
                  <a:moveTo>
                    <a:pt x="195290" y="0"/>
                  </a:moveTo>
                  <a:lnTo>
                    <a:pt x="2252982" y="0"/>
                  </a:lnTo>
                  <a:cubicBezTo>
                    <a:pt x="2360838" y="0"/>
                    <a:pt x="2448272" y="87434"/>
                    <a:pt x="2448272" y="195290"/>
                  </a:cubicBezTo>
                  <a:lnTo>
                    <a:pt x="2448272" y="326177"/>
                  </a:lnTo>
                  <a:cubicBezTo>
                    <a:pt x="2288741" y="295679"/>
                    <a:pt x="2120855" y="280279"/>
                    <a:pt x="1947690" y="280279"/>
                  </a:cubicBezTo>
                  <a:cubicBezTo>
                    <a:pt x="1105399" y="280279"/>
                    <a:pt x="387984" y="644626"/>
                    <a:pt x="118263" y="1155690"/>
                  </a:cubicBezTo>
                  <a:cubicBezTo>
                    <a:pt x="48667" y="1125996"/>
                    <a:pt x="0" y="1056896"/>
                    <a:pt x="0" y="976429"/>
                  </a:cubicBezTo>
                  <a:lnTo>
                    <a:pt x="0" y="195290"/>
                  </a:lnTo>
                  <a:cubicBezTo>
                    <a:pt x="0" y="87434"/>
                    <a:pt x="87434" y="0"/>
                    <a:pt x="195290" y="0"/>
                  </a:cubicBezTo>
                  <a:close/>
                </a:path>
              </a:pathLst>
            </a:custGeom>
            <a:solidFill>
              <a:srgbClr val="FFFFFF">
                <a:alpha val="12000"/>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pPr algn="ctr"/>
              <a:endParaRPr lang="zh-CN" altLang="zh-CN">
                <a:solidFill>
                  <a:srgbClr val="CFE8CC"/>
                </a:solidFill>
                <a:latin typeface="Calibri" pitchFamily="34" charset="0"/>
                <a:sym typeface="宋体" pitchFamily="2" charset="-122"/>
              </a:endParaRPr>
            </a:p>
          </p:txBody>
        </p:sp>
        <p:sp>
          <p:nvSpPr>
            <p:cNvPr id="41" name="TextBox 49"/>
            <p:cNvSpPr>
              <a:spLocks noChangeArrowheads="1"/>
            </p:cNvSpPr>
            <p:nvPr/>
          </p:nvSpPr>
          <p:spPr bwMode="auto">
            <a:xfrm>
              <a:off x="4033044" y="5453062"/>
              <a:ext cx="191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dirty="0"/>
                <a:t>非制造成本</a:t>
              </a:r>
            </a:p>
          </p:txBody>
        </p:sp>
      </p:grpSp>
      <p:grpSp>
        <p:nvGrpSpPr>
          <p:cNvPr id="47" name="组合 46"/>
          <p:cNvGrpSpPr/>
          <p:nvPr/>
        </p:nvGrpSpPr>
        <p:grpSpPr>
          <a:xfrm>
            <a:off x="191344" y="92845"/>
            <a:ext cx="4392488" cy="613803"/>
            <a:chOff x="1271464" y="2420888"/>
            <a:chExt cx="4392488" cy="613803"/>
          </a:xfrm>
        </p:grpSpPr>
        <p:sp>
          <p:nvSpPr>
            <p:cNvPr id="4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49" name="TextBox 48"/>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95085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3" presetClass="entr" presetSubtype="16" fill="hold" nodeType="afterEffect">
                                  <p:stCondLst>
                                    <p:cond delay="1000"/>
                                  </p:stCondLst>
                                  <p:childTnLst>
                                    <p:set>
                                      <p:cBhvr>
                                        <p:cTn id="10" dur="1" fill="hold">
                                          <p:stCondLst>
                                            <p:cond delay="0"/>
                                          </p:stCondLst>
                                        </p:cTn>
                                        <p:tgtEl>
                                          <p:spTgt spid="2"/>
                                        </p:tgtEl>
                                        <p:attrNameLst>
                                          <p:attrName>style.visibility</p:attrName>
                                        </p:attrNameLst>
                                      </p:cBhvr>
                                      <p:to>
                                        <p:strVal val="visible"/>
                                      </p:to>
                                    </p:set>
                                    <p:animEffect transition="in" filter="plus(in)">
                                      <p:cBhvr>
                                        <p:cTn id="11" dur="2000"/>
                                        <p:tgtEl>
                                          <p:spTgt spid="2"/>
                                        </p:tgtEl>
                                      </p:cBhvr>
                                    </p:animEffect>
                                  </p:childTnLst>
                                </p:cTn>
                              </p:par>
                              <p:par>
                                <p:cTn id="12" presetID="13" presetClass="entr" presetSubtype="16" fill="hold" nodeType="withEffect">
                                  <p:stCondLst>
                                    <p:cond delay="1000"/>
                                  </p:stCondLst>
                                  <p:childTnLst>
                                    <p:set>
                                      <p:cBhvr>
                                        <p:cTn id="13" dur="1" fill="hold">
                                          <p:stCondLst>
                                            <p:cond delay="0"/>
                                          </p:stCondLst>
                                        </p:cTn>
                                        <p:tgtEl>
                                          <p:spTgt spid="3"/>
                                        </p:tgtEl>
                                        <p:attrNameLst>
                                          <p:attrName>style.visibility</p:attrName>
                                        </p:attrNameLst>
                                      </p:cBhvr>
                                      <p:to>
                                        <p:strVal val="visible"/>
                                      </p:to>
                                    </p:set>
                                    <p:animEffect transition="in" filter="plus(in)">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1000"/>
                                  </p:stCondLst>
                                  <p:childTnLst>
                                    <p:set>
                                      <p:cBhvr>
                                        <p:cTn id="2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35454" y="836712"/>
            <a:ext cx="4835310" cy="822325"/>
            <a:chOff x="11113" y="950913"/>
            <a:chExt cx="5445943" cy="822325"/>
          </a:xfrm>
        </p:grpSpPr>
        <p:pic>
          <p:nvPicPr>
            <p:cNvPr id="1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sp>
        <p:nvSpPr>
          <p:cNvPr id="2" name="矩形 1"/>
          <p:cNvSpPr/>
          <p:nvPr/>
        </p:nvSpPr>
        <p:spPr>
          <a:xfrm>
            <a:off x="695400" y="2132856"/>
            <a:ext cx="10513168" cy="116955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latin typeface="黑体" pitchFamily="2" charset="-122"/>
                <a:ea typeface="黑体" pitchFamily="2" charset="-122"/>
              </a:rPr>
              <a:t>所谓成本性态，是指成本总额对特定业务量（产量或销售量） 的依存关系，又称为成本习性或成本特性。</a:t>
            </a:r>
            <a:endParaRPr lang="zh-CN" altLang="zh-CN" sz="2400" dirty="0">
              <a:latin typeface="黑体" pitchFamily="2" charset="-122"/>
              <a:ea typeface="黑体" pitchFamily="2" charset="-122"/>
            </a:endParaRPr>
          </a:p>
        </p:txBody>
      </p:sp>
      <p:grpSp>
        <p:nvGrpSpPr>
          <p:cNvPr id="14" name="Group 2"/>
          <p:cNvGrpSpPr>
            <a:grpSpLocks/>
          </p:cNvGrpSpPr>
          <p:nvPr/>
        </p:nvGrpSpPr>
        <p:grpSpPr bwMode="auto">
          <a:xfrm>
            <a:off x="1529332" y="3840634"/>
            <a:ext cx="3168650" cy="2252662"/>
            <a:chOff x="0" y="0"/>
            <a:chExt cx="4374185" cy="3279033"/>
          </a:xfrm>
        </p:grpSpPr>
        <p:grpSp>
          <p:nvGrpSpPr>
            <p:cNvPr id="15" name="Group 3"/>
            <p:cNvGrpSpPr>
              <a:grpSpLocks/>
            </p:cNvGrpSpPr>
            <p:nvPr/>
          </p:nvGrpSpPr>
          <p:grpSpPr bwMode="auto">
            <a:xfrm>
              <a:off x="0" y="14264"/>
              <a:ext cx="4374185" cy="196192"/>
              <a:chOff x="0" y="0"/>
              <a:chExt cx="8747448" cy="182261"/>
            </a:xfrm>
          </p:grpSpPr>
          <p:pic>
            <p:nvPicPr>
              <p:cNvPr id="22"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3"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16"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18"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19"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0"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1"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24" name="Group 12"/>
          <p:cNvGrpSpPr>
            <a:grpSpLocks/>
          </p:cNvGrpSpPr>
          <p:nvPr/>
        </p:nvGrpSpPr>
        <p:grpSpPr bwMode="auto">
          <a:xfrm>
            <a:off x="4566220" y="3840634"/>
            <a:ext cx="3170237" cy="2252662"/>
            <a:chOff x="0" y="0"/>
            <a:chExt cx="4374185" cy="3279033"/>
          </a:xfrm>
        </p:grpSpPr>
        <p:grpSp>
          <p:nvGrpSpPr>
            <p:cNvPr id="25" name="Group 13"/>
            <p:cNvGrpSpPr>
              <a:grpSpLocks/>
            </p:cNvGrpSpPr>
            <p:nvPr/>
          </p:nvGrpSpPr>
          <p:grpSpPr bwMode="auto">
            <a:xfrm>
              <a:off x="0" y="14264"/>
              <a:ext cx="4374185" cy="196192"/>
              <a:chOff x="0" y="0"/>
              <a:chExt cx="8747448" cy="182261"/>
            </a:xfrm>
          </p:grpSpPr>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3"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26"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7"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28"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29"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0"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1"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34" name="Group 22"/>
          <p:cNvGrpSpPr>
            <a:grpSpLocks/>
          </p:cNvGrpSpPr>
          <p:nvPr/>
        </p:nvGrpSpPr>
        <p:grpSpPr bwMode="auto">
          <a:xfrm>
            <a:off x="7564439" y="3840634"/>
            <a:ext cx="3171825" cy="2252662"/>
            <a:chOff x="0" y="0"/>
            <a:chExt cx="4374185" cy="3279033"/>
          </a:xfrm>
        </p:grpSpPr>
        <p:grpSp>
          <p:nvGrpSpPr>
            <p:cNvPr id="35" name="Group 23"/>
            <p:cNvGrpSpPr>
              <a:grpSpLocks/>
            </p:cNvGrpSpPr>
            <p:nvPr/>
          </p:nvGrpSpPr>
          <p:grpSpPr bwMode="auto">
            <a:xfrm>
              <a:off x="0" y="14264"/>
              <a:ext cx="4374185" cy="196192"/>
              <a:chOff x="0" y="0"/>
              <a:chExt cx="8747448" cy="182261"/>
            </a:xfrm>
          </p:grpSpPr>
          <p:pic>
            <p:nvPicPr>
              <p:cNvPr id="42" name="Picture 3"/>
              <p:cNvPicPr>
                <a:picLocks noChangeAspect="1" noChangeArrowheads="1"/>
              </p:cNvPicPr>
              <p:nvPr/>
            </p:nvPicPr>
            <p:blipFill>
              <a:blip r:embed="rId3">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3"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36"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38"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39"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0"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1"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
        <p:nvSpPr>
          <p:cNvPr id="44" name="TextBox 69"/>
          <p:cNvSpPr>
            <a:spLocks noChangeArrowheads="1"/>
          </p:cNvSpPr>
          <p:nvPr/>
        </p:nvSpPr>
        <p:spPr bwMode="auto">
          <a:xfrm>
            <a:off x="2724720" y="3894609"/>
            <a:ext cx="860425"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1</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5" name="TextBox 70"/>
          <p:cNvSpPr>
            <a:spLocks noChangeArrowheads="1"/>
          </p:cNvSpPr>
          <p:nvPr/>
        </p:nvSpPr>
        <p:spPr bwMode="auto">
          <a:xfrm>
            <a:off x="5748907" y="3910484"/>
            <a:ext cx="860425"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2</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6" name="TextBox 71"/>
          <p:cNvSpPr>
            <a:spLocks noChangeArrowheads="1"/>
          </p:cNvSpPr>
          <p:nvPr/>
        </p:nvSpPr>
        <p:spPr bwMode="auto">
          <a:xfrm>
            <a:off x="8846120" y="3896196"/>
            <a:ext cx="860425"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3</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7" name="TextBox 72"/>
          <p:cNvSpPr>
            <a:spLocks noChangeArrowheads="1"/>
          </p:cNvSpPr>
          <p:nvPr/>
        </p:nvSpPr>
        <p:spPr bwMode="auto">
          <a:xfrm>
            <a:off x="2207568" y="4523259"/>
            <a:ext cx="177762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endParaRPr lang="en-US" altLang="zh-CN" sz="2400" b="1" dirty="0">
              <a:solidFill>
                <a:schemeClr val="bg1"/>
              </a:solidFill>
              <a:latin typeface="黑体" pitchFamily="2" charset="-122"/>
              <a:ea typeface="黑体" pitchFamily="2" charset="-122"/>
            </a:endParaRPr>
          </a:p>
          <a:p>
            <a:pPr algn="ctr"/>
            <a:r>
              <a:rPr lang="zh-CN" altLang="en-US" sz="2400" b="1" dirty="0">
                <a:solidFill>
                  <a:schemeClr val="bg1"/>
                </a:solidFill>
                <a:latin typeface="黑体" pitchFamily="2" charset="-122"/>
                <a:ea typeface="黑体" pitchFamily="2" charset="-122"/>
              </a:rPr>
              <a:t>固定成本</a:t>
            </a:r>
          </a:p>
        </p:txBody>
      </p:sp>
      <p:sp>
        <p:nvSpPr>
          <p:cNvPr id="48" name="TextBox 73"/>
          <p:cNvSpPr>
            <a:spLocks noChangeArrowheads="1"/>
          </p:cNvSpPr>
          <p:nvPr/>
        </p:nvSpPr>
        <p:spPr bwMode="auto">
          <a:xfrm>
            <a:off x="5253607" y="4523259"/>
            <a:ext cx="17700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altLang="zh-CN" sz="2400" b="1" dirty="0">
              <a:solidFill>
                <a:schemeClr val="bg1"/>
              </a:solidFill>
              <a:latin typeface="黑体" pitchFamily="2" charset="-122"/>
              <a:ea typeface="黑体" pitchFamily="2" charset="-122"/>
            </a:endParaRPr>
          </a:p>
          <a:p>
            <a:pPr algn="ctr"/>
            <a:r>
              <a:rPr lang="zh-CN" altLang="en-US" sz="2400" b="1" dirty="0">
                <a:solidFill>
                  <a:schemeClr val="bg1"/>
                </a:solidFill>
                <a:latin typeface="黑体" pitchFamily="2" charset="-122"/>
                <a:ea typeface="黑体" pitchFamily="2" charset="-122"/>
              </a:rPr>
              <a:t>变动成本</a:t>
            </a:r>
          </a:p>
        </p:txBody>
      </p:sp>
      <p:sp>
        <p:nvSpPr>
          <p:cNvPr id="49" name="TextBox 74"/>
          <p:cNvSpPr>
            <a:spLocks noChangeArrowheads="1"/>
          </p:cNvSpPr>
          <p:nvPr/>
        </p:nvSpPr>
        <p:spPr bwMode="auto">
          <a:xfrm>
            <a:off x="8123359" y="4523259"/>
            <a:ext cx="194037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endParaRPr lang="en-US" altLang="zh-CN" sz="2400" b="1" dirty="0">
              <a:solidFill>
                <a:schemeClr val="bg1"/>
              </a:solidFill>
              <a:latin typeface="黑体" pitchFamily="2" charset="-122"/>
              <a:ea typeface="黑体" pitchFamily="2" charset="-122"/>
            </a:endParaRPr>
          </a:p>
          <a:p>
            <a:pPr algn="ctr"/>
            <a:r>
              <a:rPr lang="zh-CN" altLang="en-US" sz="2400" b="1" dirty="0">
                <a:solidFill>
                  <a:schemeClr val="bg1"/>
                </a:solidFill>
                <a:latin typeface="黑体" pitchFamily="2" charset="-122"/>
                <a:ea typeface="黑体" pitchFamily="2" charset="-122"/>
              </a:rPr>
              <a:t>混合成本</a:t>
            </a:r>
          </a:p>
        </p:txBody>
      </p:sp>
      <p:grpSp>
        <p:nvGrpSpPr>
          <p:cNvPr id="53" name="组合 52"/>
          <p:cNvGrpSpPr/>
          <p:nvPr/>
        </p:nvGrpSpPr>
        <p:grpSpPr>
          <a:xfrm>
            <a:off x="191344" y="92845"/>
            <a:ext cx="4392488" cy="613803"/>
            <a:chOff x="1271464" y="2420888"/>
            <a:chExt cx="4392488" cy="613803"/>
          </a:xfrm>
        </p:grpSpPr>
        <p:sp>
          <p:nvSpPr>
            <p:cNvPr id="5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54"/>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285763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par>
                                <p:cTn id="8" presetID="9"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par>
                                <p:cTn id="11" presetID="9"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dissolve">
                                      <p:cBhvr>
                                        <p:cTn id="13" dur="500"/>
                                        <p:tgtEl>
                                          <p:spTgt spid="3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dissolve">
                                      <p:cBhvr>
                                        <p:cTn id="16" dur="500"/>
                                        <p:tgtEl>
                                          <p:spTgt spid="4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dissolve">
                                      <p:cBhvr>
                                        <p:cTn id="19" dur="500"/>
                                        <p:tgtEl>
                                          <p:spTgt spid="45"/>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dissolve">
                                      <p:cBhvr>
                                        <p:cTn id="22" dur="500"/>
                                        <p:tgtEl>
                                          <p:spTgt spid="46"/>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dissolve">
                                      <p:cBhvr>
                                        <p:cTn id="25" dur="500"/>
                                        <p:tgtEl>
                                          <p:spTgt spid="47"/>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dissolve">
                                      <p:cBhvr>
                                        <p:cTn id="28" dur="500"/>
                                        <p:tgtEl>
                                          <p:spTgt spid="48"/>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dissolve">
                                      <p:cBhvr>
                                        <p:cTn id="3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1424" y="2439975"/>
            <a:ext cx="10297144" cy="116955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latin typeface="黑体" pitchFamily="2" charset="-122"/>
                <a:ea typeface="黑体" pitchFamily="2" charset="-122"/>
              </a:rPr>
              <a:t>固定成本是指在一定期间和一定业务量范围内，其总额不受业务量变动的影响而保持固定不变的成本。</a:t>
            </a:r>
          </a:p>
        </p:txBody>
      </p:sp>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固定成本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grpSp>
        <p:nvGrpSpPr>
          <p:cNvPr id="51" name="组合 31"/>
          <p:cNvGrpSpPr>
            <a:grpSpLocks/>
          </p:cNvGrpSpPr>
          <p:nvPr/>
        </p:nvGrpSpPr>
        <p:grpSpPr bwMode="auto">
          <a:xfrm>
            <a:off x="1725852" y="4089303"/>
            <a:ext cx="3722076" cy="1836737"/>
            <a:chOff x="445096" y="4523164"/>
            <a:chExt cx="3024336" cy="1836649"/>
          </a:xfrm>
        </p:grpSpPr>
        <p:sp>
          <p:nvSpPr>
            <p:cNvPr id="52" name="AutoShape 2"/>
            <p:cNvSpPr>
              <a:spLocks noChangeArrowheads="1"/>
            </p:cNvSpPr>
            <p:nvPr/>
          </p:nvSpPr>
          <p:spPr bwMode="gray">
            <a:xfrm>
              <a:off x="445096" y="4542383"/>
              <a:ext cx="3024336" cy="1817430"/>
            </a:xfrm>
            <a:prstGeom prst="roundRect">
              <a:avLst>
                <a:gd name="adj" fmla="val 12699"/>
              </a:avLst>
            </a:prstGeom>
            <a:solidFill>
              <a:srgbClr val="92D05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53" name="AutoShape 3"/>
            <p:cNvSpPr>
              <a:spLocks noChangeArrowheads="1"/>
            </p:cNvSpPr>
            <p:nvPr/>
          </p:nvSpPr>
          <p:spPr bwMode="gray">
            <a:xfrm>
              <a:off x="499070" y="4971009"/>
              <a:ext cx="2863869" cy="1265710"/>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4" name="Text Box 18"/>
            <p:cNvSpPr txBox="1">
              <a:spLocks noChangeArrowheads="1"/>
            </p:cNvSpPr>
            <p:nvPr/>
          </p:nvSpPr>
          <p:spPr bwMode="white">
            <a:xfrm>
              <a:off x="900709" y="4523164"/>
              <a:ext cx="1963364"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400" dirty="0"/>
                <a:t>特点</a:t>
              </a:r>
              <a:r>
                <a:rPr lang="en-US" altLang="zh-CN" sz="2400" dirty="0"/>
                <a:t>a</a:t>
              </a:r>
              <a:endParaRPr lang="zh-CN" altLang="en-US" sz="2400" dirty="0"/>
            </a:p>
          </p:txBody>
        </p:sp>
        <p:sp>
          <p:nvSpPr>
            <p:cNvPr id="55" name="Text Box 9"/>
            <p:cNvSpPr txBox="1">
              <a:spLocks noChangeArrowheads="1"/>
            </p:cNvSpPr>
            <p:nvPr/>
          </p:nvSpPr>
          <p:spPr bwMode="gray">
            <a:xfrm>
              <a:off x="598855" y="5345373"/>
              <a:ext cx="2654691"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dirty="0"/>
                <a:t>固定成本总额的不变性</a:t>
              </a:r>
            </a:p>
          </p:txBody>
        </p:sp>
      </p:grpSp>
      <p:grpSp>
        <p:nvGrpSpPr>
          <p:cNvPr id="56" name="组合 34"/>
          <p:cNvGrpSpPr>
            <a:grpSpLocks/>
          </p:cNvGrpSpPr>
          <p:nvPr/>
        </p:nvGrpSpPr>
        <p:grpSpPr bwMode="auto">
          <a:xfrm>
            <a:off x="6672064" y="4077292"/>
            <a:ext cx="3722076" cy="1836737"/>
            <a:chOff x="6609184" y="4544680"/>
            <a:chExt cx="3024336" cy="1836649"/>
          </a:xfrm>
        </p:grpSpPr>
        <p:sp>
          <p:nvSpPr>
            <p:cNvPr id="57" name="AutoShape 2"/>
            <p:cNvSpPr>
              <a:spLocks noChangeArrowheads="1"/>
            </p:cNvSpPr>
            <p:nvPr/>
          </p:nvSpPr>
          <p:spPr bwMode="gray">
            <a:xfrm>
              <a:off x="6609184" y="4563899"/>
              <a:ext cx="3024336" cy="1817430"/>
            </a:xfrm>
            <a:prstGeom prst="roundRect">
              <a:avLst>
                <a:gd name="adj" fmla="val 12699"/>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58" name="AutoShape 3"/>
            <p:cNvSpPr>
              <a:spLocks noChangeArrowheads="1"/>
            </p:cNvSpPr>
            <p:nvPr/>
          </p:nvSpPr>
          <p:spPr bwMode="gray">
            <a:xfrm>
              <a:off x="6663158" y="4992525"/>
              <a:ext cx="2863869" cy="1265710"/>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9" name="Text Box 18"/>
            <p:cNvSpPr txBox="1">
              <a:spLocks noChangeArrowheads="1"/>
            </p:cNvSpPr>
            <p:nvPr/>
          </p:nvSpPr>
          <p:spPr bwMode="white">
            <a:xfrm>
              <a:off x="7064797" y="4544680"/>
              <a:ext cx="1963364"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400" dirty="0"/>
                <a:t>特点</a:t>
              </a:r>
              <a:r>
                <a:rPr lang="en-US" altLang="zh-CN" sz="2400" dirty="0"/>
                <a:t>b</a:t>
              </a:r>
              <a:endParaRPr lang="zh-CN" altLang="en-US" sz="2400" dirty="0"/>
            </a:p>
          </p:txBody>
        </p:sp>
        <p:sp>
          <p:nvSpPr>
            <p:cNvPr id="60" name="Text Box 9"/>
            <p:cNvSpPr txBox="1">
              <a:spLocks noChangeArrowheads="1"/>
            </p:cNvSpPr>
            <p:nvPr/>
          </p:nvSpPr>
          <p:spPr bwMode="gray">
            <a:xfrm>
              <a:off x="6780280" y="5153594"/>
              <a:ext cx="2754374" cy="83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dirty="0"/>
                <a:t>单位固定成本的反比例变动性</a:t>
              </a:r>
              <a:endParaRPr lang="ko-KR" altLang="en-US" sz="2400" dirty="0"/>
            </a:p>
          </p:txBody>
        </p:sp>
      </p:grpSp>
      <p:grpSp>
        <p:nvGrpSpPr>
          <p:cNvPr id="20" name="组合 19"/>
          <p:cNvGrpSpPr>
            <a:grpSpLocks/>
          </p:cNvGrpSpPr>
          <p:nvPr/>
        </p:nvGrpSpPr>
        <p:grpSpPr bwMode="auto">
          <a:xfrm>
            <a:off x="-35454" y="836712"/>
            <a:ext cx="4835310" cy="822325"/>
            <a:chOff x="11113" y="950913"/>
            <a:chExt cx="5445943" cy="822325"/>
          </a:xfrm>
        </p:grpSpPr>
        <p:pic>
          <p:nvPicPr>
            <p:cNvPr id="2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6" name="组合 25"/>
          <p:cNvGrpSpPr/>
          <p:nvPr/>
        </p:nvGrpSpPr>
        <p:grpSpPr>
          <a:xfrm>
            <a:off x="191344" y="92845"/>
            <a:ext cx="4392488" cy="613803"/>
            <a:chOff x="1271464" y="2420888"/>
            <a:chExt cx="4392488" cy="613803"/>
          </a:xfrm>
        </p:grpSpPr>
        <p:sp>
          <p:nvSpPr>
            <p:cNvPr id="2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8" name="TextBox 27"/>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331954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1+#ppt_w/2"/>
                                          </p:val>
                                        </p:tav>
                                        <p:tav tm="100000">
                                          <p:val>
                                            <p:strVal val="#ppt_x"/>
                                          </p:val>
                                        </p:tav>
                                      </p:tavLst>
                                    </p:anim>
                                    <p:anim calcmode="lin" valueType="num">
                                      <p:cBhvr additive="base">
                                        <p:cTn id="1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固定成本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4098" name="Picture 2" descr="C:\Documents and Settings\Administrator\桌面\901b1ab46911406c867fc6d1b87227d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812" y="2420887"/>
            <a:ext cx="4619140" cy="365372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4099" name="Picture 3" descr="C:\Documents and Settings\Administrator\桌面\20091017201528-9185939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4072" y="1988840"/>
            <a:ext cx="3672408" cy="431508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3" name="矩形 2"/>
          <p:cNvSpPr/>
          <p:nvPr/>
        </p:nvSpPr>
        <p:spPr>
          <a:xfrm>
            <a:off x="2236129" y="5683900"/>
            <a:ext cx="1771639" cy="369332"/>
          </a:xfrm>
          <a:prstGeom prst="rect">
            <a:avLst/>
          </a:prstGeom>
        </p:spPr>
        <p:txBody>
          <a:bodyPr wrap="none">
            <a:spAutoFit/>
          </a:bodyPr>
          <a:lstStyle/>
          <a:p>
            <a:r>
              <a:rPr lang="zh-CN" altLang="en-US" dirty="0"/>
              <a:t>固定成本总额   </a:t>
            </a:r>
          </a:p>
        </p:txBody>
      </p:sp>
      <p:sp>
        <p:nvSpPr>
          <p:cNvPr id="7" name="矩形 6"/>
          <p:cNvSpPr/>
          <p:nvPr/>
        </p:nvSpPr>
        <p:spPr>
          <a:xfrm>
            <a:off x="7306479" y="5754717"/>
            <a:ext cx="2808312" cy="435354"/>
          </a:xfrm>
          <a:prstGeom prst="rect">
            <a:avLst/>
          </a:prstGeom>
          <a:solidFill>
            <a:schemeClr val="bg1"/>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902592" y="5754717"/>
            <a:ext cx="1643399" cy="369332"/>
          </a:xfrm>
          <a:prstGeom prst="rect">
            <a:avLst/>
          </a:prstGeom>
        </p:spPr>
        <p:txBody>
          <a:bodyPr wrap="none">
            <a:spAutoFit/>
          </a:bodyPr>
          <a:lstStyle/>
          <a:p>
            <a:r>
              <a:rPr lang="zh-CN" altLang="en-US" dirty="0"/>
              <a:t>单位固定成本 </a:t>
            </a:r>
          </a:p>
        </p:txBody>
      </p:sp>
      <p:grpSp>
        <p:nvGrpSpPr>
          <p:cNvPr id="14" name="组合 13"/>
          <p:cNvGrpSpPr>
            <a:grpSpLocks/>
          </p:cNvGrpSpPr>
          <p:nvPr/>
        </p:nvGrpSpPr>
        <p:grpSpPr bwMode="auto">
          <a:xfrm>
            <a:off x="-35454" y="836712"/>
            <a:ext cx="4835310" cy="822325"/>
            <a:chOff x="11113" y="950913"/>
            <a:chExt cx="5445943" cy="822325"/>
          </a:xfrm>
        </p:grpSpPr>
        <p:pic>
          <p:nvPicPr>
            <p:cNvPr id="15"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0" name="组合 19"/>
          <p:cNvGrpSpPr/>
          <p:nvPr/>
        </p:nvGrpSpPr>
        <p:grpSpPr>
          <a:xfrm>
            <a:off x="191344" y="92845"/>
            <a:ext cx="4392488"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1881656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固定成本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2064"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4949" y="2204864"/>
            <a:ext cx="5760640" cy="16287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5097117" y="2266333"/>
            <a:ext cx="2097461" cy="461665"/>
          </a:xfrm>
          <a:prstGeom prst="rect">
            <a:avLst/>
          </a:prstGeom>
          <a:noFill/>
        </p:spPr>
        <p:txBody>
          <a:bodyPr wrap="square" rtlCol="0">
            <a:spAutoFit/>
          </a:bodyPr>
          <a:lstStyle/>
          <a:p>
            <a:pPr algn="ctr"/>
            <a:r>
              <a:rPr lang="zh-CN" altLang="en-US" sz="2400" dirty="0">
                <a:solidFill>
                  <a:schemeClr val="bg1"/>
                </a:solidFill>
                <a:latin typeface="黑体" pitchFamily="2" charset="-122"/>
                <a:ea typeface="黑体" pitchFamily="2" charset="-122"/>
              </a:rPr>
              <a:t>固定成本</a:t>
            </a:r>
          </a:p>
        </p:txBody>
      </p:sp>
      <p:sp>
        <p:nvSpPr>
          <p:cNvPr id="25" name="TextBox 24"/>
          <p:cNvSpPr txBox="1"/>
          <p:nvPr/>
        </p:nvSpPr>
        <p:spPr>
          <a:xfrm>
            <a:off x="3503712" y="3212976"/>
            <a:ext cx="2457501"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约束性固定成本</a:t>
            </a:r>
          </a:p>
        </p:txBody>
      </p:sp>
      <p:sp>
        <p:nvSpPr>
          <p:cNvPr id="26" name="TextBox 25"/>
          <p:cNvSpPr txBox="1"/>
          <p:nvPr/>
        </p:nvSpPr>
        <p:spPr>
          <a:xfrm>
            <a:off x="6321253" y="3212976"/>
            <a:ext cx="2457501" cy="461665"/>
          </a:xfrm>
          <a:prstGeom prst="rect">
            <a:avLst/>
          </a:prstGeom>
          <a:noFill/>
        </p:spPr>
        <p:txBody>
          <a:bodyPr wrap="square" rtlCol="0">
            <a:spAutoFit/>
          </a:bodyPr>
          <a:lstStyle/>
          <a:p>
            <a:pPr algn="ctr"/>
            <a:r>
              <a:rPr lang="zh-CN" altLang="en-US" sz="2400" dirty="0">
                <a:latin typeface="黑体" pitchFamily="2" charset="-122"/>
                <a:ea typeface="黑体" pitchFamily="2" charset="-122"/>
              </a:rPr>
              <a:t>酌量性固定成本</a:t>
            </a:r>
          </a:p>
        </p:txBody>
      </p:sp>
      <p:sp>
        <p:nvSpPr>
          <p:cNvPr id="27" name="圆角矩形 26"/>
          <p:cNvSpPr/>
          <p:nvPr/>
        </p:nvSpPr>
        <p:spPr bwMode="auto">
          <a:xfrm>
            <a:off x="1630600" y="4005064"/>
            <a:ext cx="4415469" cy="2304256"/>
          </a:xfrm>
          <a:prstGeom prst="roundRect">
            <a:avLst/>
          </a:prstGeom>
          <a:solidFill>
            <a:schemeClr val="bg2">
              <a:lumMod val="90000"/>
            </a:schemeClr>
          </a:solidFill>
          <a:ln w="38100" cap="flat" cmpd="sng" algn="ctr">
            <a:solidFill>
              <a:schemeClr val="bg1">
                <a:lumMod val="50000"/>
              </a:schemeClr>
            </a:solidFill>
            <a:prstDash val="solid"/>
            <a:round/>
            <a:headEnd type="none" w="med" len="med"/>
            <a:tailEnd type="none" w="med" len="med"/>
          </a:ln>
          <a:effectLst/>
          <a:scene3d>
            <a:camera prst="orthographicFront"/>
            <a:lightRig rig="threePt" dir="t"/>
          </a:scene3d>
          <a:sp3d>
            <a:bevelT w="165100" prst="coolSlant"/>
          </a:sp3d>
        </p:spPr>
        <p:txBody>
          <a:bodyPr wrap="square" anchor="ctr">
            <a:noAutofit/>
          </a:bodyPr>
          <a:lstStyle/>
          <a:p>
            <a:r>
              <a:rPr lang="zh-CN" altLang="en-US" sz="2400" dirty="0"/>
              <a:t>约束性固定成本指决策者的决策无法改变其支出数额的固定成本。</a:t>
            </a:r>
            <a:endParaRPr lang="en-US" altLang="zh-CN" sz="2400" dirty="0"/>
          </a:p>
          <a:p>
            <a:r>
              <a:rPr lang="zh-CN" altLang="en-US" sz="2400" dirty="0"/>
              <a:t>如设备折旧费、财产保险费、管理人员的工资、照明费等。</a:t>
            </a:r>
          </a:p>
        </p:txBody>
      </p:sp>
      <p:sp>
        <p:nvSpPr>
          <p:cNvPr id="28" name="圆角矩形 27"/>
          <p:cNvSpPr/>
          <p:nvPr/>
        </p:nvSpPr>
        <p:spPr bwMode="auto">
          <a:xfrm>
            <a:off x="6216807" y="4005064"/>
            <a:ext cx="4415469" cy="2304256"/>
          </a:xfrm>
          <a:prstGeom prst="roundRect">
            <a:avLst/>
          </a:prstGeom>
          <a:solidFill>
            <a:schemeClr val="bg2">
              <a:lumMod val="90000"/>
            </a:schemeClr>
          </a:solidFill>
          <a:ln w="38100" cap="flat" cmpd="sng" algn="ctr">
            <a:solidFill>
              <a:schemeClr val="bg1">
                <a:lumMod val="50000"/>
              </a:schemeClr>
            </a:solidFill>
            <a:prstDash val="solid"/>
            <a:round/>
            <a:headEnd type="none" w="med" len="med"/>
            <a:tailEnd type="none" w="med" len="med"/>
          </a:ln>
          <a:effectLst/>
          <a:scene3d>
            <a:camera prst="orthographicFront"/>
            <a:lightRig rig="threePt" dir="t"/>
          </a:scene3d>
          <a:sp3d>
            <a:bevelT w="165100" prst="coolSlant"/>
          </a:sp3d>
        </p:spPr>
        <p:txBody>
          <a:bodyPr wrap="square" anchor="ctr">
            <a:noAutofit/>
          </a:bodyPr>
          <a:lstStyle/>
          <a:p>
            <a:r>
              <a:rPr lang="zh-CN" altLang="en-US" sz="2400" dirty="0"/>
              <a:t>酌量性固定成本是指通过管理层决策可以改变其发生额的固定成本。如新产品研究开发成本、广告宣传成本、职工培训费、科研经费、会议费、经营性租赁费等。</a:t>
            </a:r>
          </a:p>
        </p:txBody>
      </p:sp>
      <p:grpSp>
        <p:nvGrpSpPr>
          <p:cNvPr id="15" name="组合 14"/>
          <p:cNvGrpSpPr>
            <a:grpSpLocks/>
          </p:cNvGrpSpPr>
          <p:nvPr/>
        </p:nvGrpSpPr>
        <p:grpSpPr bwMode="auto">
          <a:xfrm>
            <a:off x="-35454" y="836712"/>
            <a:ext cx="4835310" cy="822325"/>
            <a:chOff x="11113" y="950913"/>
            <a:chExt cx="5445943" cy="822325"/>
          </a:xfrm>
        </p:grpSpPr>
        <p:pic>
          <p:nvPicPr>
            <p:cNvPr id="16"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1" name="组合 20"/>
          <p:cNvGrpSpPr/>
          <p:nvPr/>
        </p:nvGrpSpPr>
        <p:grpSpPr>
          <a:xfrm>
            <a:off x="191344" y="92845"/>
            <a:ext cx="4392488" cy="613803"/>
            <a:chOff x="1271464" y="2420888"/>
            <a:chExt cx="4392488" cy="613803"/>
          </a:xfrm>
        </p:grpSpPr>
        <p:sp>
          <p:nvSpPr>
            <p:cNvPr id="2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3" name="TextBox 22"/>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3527204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400" y="2475473"/>
            <a:ext cx="10513168" cy="108683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4200"/>
              </a:lnSpc>
            </a:pPr>
            <a:r>
              <a:rPr lang="zh-CN" altLang="en-US" sz="2400" dirty="0">
                <a:latin typeface="黑体" pitchFamily="2" charset="-122"/>
                <a:ea typeface="黑体" pitchFamily="2" charset="-122"/>
              </a:rPr>
              <a:t>变动成本是指成本总额在相关范围内与业务量成正比例增减变动的成本。</a:t>
            </a:r>
            <a:endParaRPr lang="en-US" altLang="zh-CN" sz="2400" dirty="0">
              <a:latin typeface="黑体" pitchFamily="2" charset="-122"/>
              <a:ea typeface="黑体" pitchFamily="2" charset="-122"/>
            </a:endParaRPr>
          </a:p>
          <a:p>
            <a:pPr>
              <a:lnSpc>
                <a:spcPts val="4200"/>
              </a:lnSpc>
            </a:pPr>
            <a:r>
              <a:rPr lang="zh-CN" altLang="en-US" sz="2400" dirty="0">
                <a:latin typeface="黑体" pitchFamily="2" charset="-122"/>
                <a:ea typeface="黑体" pitchFamily="2" charset="-122"/>
              </a:rPr>
              <a:t>直接材料、直接人工都属于变动成本。</a:t>
            </a:r>
          </a:p>
        </p:txBody>
      </p:sp>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变动成本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grpSp>
        <p:nvGrpSpPr>
          <p:cNvPr id="13" name="组合 31"/>
          <p:cNvGrpSpPr>
            <a:grpSpLocks/>
          </p:cNvGrpSpPr>
          <p:nvPr/>
        </p:nvGrpSpPr>
        <p:grpSpPr bwMode="auto">
          <a:xfrm>
            <a:off x="1725852" y="4089303"/>
            <a:ext cx="3722076" cy="1836737"/>
            <a:chOff x="445096" y="4523164"/>
            <a:chExt cx="3024336" cy="1836649"/>
          </a:xfrm>
        </p:grpSpPr>
        <p:sp>
          <p:nvSpPr>
            <p:cNvPr id="14" name="AutoShape 2"/>
            <p:cNvSpPr>
              <a:spLocks noChangeArrowheads="1"/>
            </p:cNvSpPr>
            <p:nvPr/>
          </p:nvSpPr>
          <p:spPr bwMode="gray">
            <a:xfrm>
              <a:off x="445096" y="4542383"/>
              <a:ext cx="3024336" cy="1817430"/>
            </a:xfrm>
            <a:prstGeom prst="roundRect">
              <a:avLst>
                <a:gd name="adj" fmla="val 12699"/>
              </a:avLst>
            </a:prstGeom>
            <a:solidFill>
              <a:srgbClr val="92D05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15" name="AutoShape 3"/>
            <p:cNvSpPr>
              <a:spLocks noChangeArrowheads="1"/>
            </p:cNvSpPr>
            <p:nvPr/>
          </p:nvSpPr>
          <p:spPr bwMode="gray">
            <a:xfrm>
              <a:off x="499070" y="4971009"/>
              <a:ext cx="2863869" cy="1265710"/>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6" name="Text Box 18"/>
            <p:cNvSpPr txBox="1">
              <a:spLocks noChangeArrowheads="1"/>
            </p:cNvSpPr>
            <p:nvPr/>
          </p:nvSpPr>
          <p:spPr bwMode="white">
            <a:xfrm>
              <a:off x="900709" y="4523164"/>
              <a:ext cx="1963364"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400" dirty="0"/>
                <a:t>特点</a:t>
              </a:r>
              <a:r>
                <a:rPr lang="en-US" altLang="zh-CN" sz="2400" dirty="0"/>
                <a:t>a</a:t>
              </a:r>
              <a:endParaRPr lang="zh-CN" altLang="en-US" sz="2400" dirty="0"/>
            </a:p>
          </p:txBody>
        </p:sp>
        <p:sp>
          <p:nvSpPr>
            <p:cNvPr id="17" name="Text Box 9"/>
            <p:cNvSpPr txBox="1">
              <a:spLocks noChangeArrowheads="1"/>
            </p:cNvSpPr>
            <p:nvPr/>
          </p:nvSpPr>
          <p:spPr bwMode="gray">
            <a:xfrm>
              <a:off x="598855" y="5158975"/>
              <a:ext cx="2654691" cy="83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dirty="0"/>
                <a:t>变动成本总额与业务量成正比例变动</a:t>
              </a:r>
            </a:p>
          </p:txBody>
        </p:sp>
      </p:grpSp>
      <p:grpSp>
        <p:nvGrpSpPr>
          <p:cNvPr id="18" name="组合 34"/>
          <p:cNvGrpSpPr>
            <a:grpSpLocks/>
          </p:cNvGrpSpPr>
          <p:nvPr/>
        </p:nvGrpSpPr>
        <p:grpSpPr bwMode="auto">
          <a:xfrm>
            <a:off x="6672064" y="4077292"/>
            <a:ext cx="3722076" cy="1836737"/>
            <a:chOff x="6609184" y="4544680"/>
            <a:chExt cx="3024336" cy="1836649"/>
          </a:xfrm>
        </p:grpSpPr>
        <p:sp>
          <p:nvSpPr>
            <p:cNvPr id="19" name="AutoShape 2"/>
            <p:cNvSpPr>
              <a:spLocks noChangeArrowheads="1"/>
            </p:cNvSpPr>
            <p:nvPr/>
          </p:nvSpPr>
          <p:spPr bwMode="gray">
            <a:xfrm>
              <a:off x="6609184" y="4563899"/>
              <a:ext cx="3024336" cy="1817430"/>
            </a:xfrm>
            <a:prstGeom prst="roundRect">
              <a:avLst>
                <a:gd name="adj" fmla="val 12699"/>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20" name="AutoShape 3"/>
            <p:cNvSpPr>
              <a:spLocks noChangeArrowheads="1"/>
            </p:cNvSpPr>
            <p:nvPr/>
          </p:nvSpPr>
          <p:spPr bwMode="gray">
            <a:xfrm>
              <a:off x="6663158" y="4992525"/>
              <a:ext cx="2863869" cy="1265710"/>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21" name="Text Box 18"/>
            <p:cNvSpPr txBox="1">
              <a:spLocks noChangeArrowheads="1"/>
            </p:cNvSpPr>
            <p:nvPr/>
          </p:nvSpPr>
          <p:spPr bwMode="white">
            <a:xfrm>
              <a:off x="7064797" y="4544680"/>
              <a:ext cx="1963364" cy="46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400" dirty="0"/>
                <a:t>特点</a:t>
              </a:r>
              <a:r>
                <a:rPr lang="en-US" altLang="zh-CN" sz="2400" dirty="0"/>
                <a:t>b</a:t>
              </a:r>
              <a:endParaRPr lang="zh-CN" altLang="en-US" sz="2400" dirty="0"/>
            </a:p>
          </p:txBody>
        </p:sp>
        <p:sp>
          <p:nvSpPr>
            <p:cNvPr id="22" name="Text Box 9"/>
            <p:cNvSpPr txBox="1">
              <a:spLocks noChangeArrowheads="1"/>
            </p:cNvSpPr>
            <p:nvPr/>
          </p:nvSpPr>
          <p:spPr bwMode="gray">
            <a:xfrm>
              <a:off x="6780280" y="5048492"/>
              <a:ext cx="2754374" cy="120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dirty="0"/>
                <a:t>单位变动成本不因业务量的变动而发生相应的变化</a:t>
              </a:r>
              <a:endParaRPr lang="ko-KR" altLang="en-US" sz="2400" dirty="0"/>
            </a:p>
          </p:txBody>
        </p:sp>
      </p:grpSp>
      <p:grpSp>
        <p:nvGrpSpPr>
          <p:cNvPr id="23" name="组合 22"/>
          <p:cNvGrpSpPr>
            <a:grpSpLocks/>
          </p:cNvGrpSpPr>
          <p:nvPr/>
        </p:nvGrpSpPr>
        <p:grpSpPr bwMode="auto">
          <a:xfrm>
            <a:off x="-35454" y="836712"/>
            <a:ext cx="4835310" cy="822325"/>
            <a:chOff x="11113" y="950913"/>
            <a:chExt cx="5445943" cy="822325"/>
          </a:xfrm>
        </p:grpSpPr>
        <p:pic>
          <p:nvPicPr>
            <p:cNvPr id="2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29" name="组合 28"/>
          <p:cNvGrpSpPr/>
          <p:nvPr/>
        </p:nvGrpSpPr>
        <p:grpSpPr>
          <a:xfrm>
            <a:off x="191344" y="92845"/>
            <a:ext cx="4392488" cy="613803"/>
            <a:chOff x="1271464" y="2420888"/>
            <a:chExt cx="4392488" cy="613803"/>
          </a:xfrm>
        </p:grpSpPr>
        <p:sp>
          <p:nvSpPr>
            <p:cNvPr id="3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1" name="TextBox 30"/>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330347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63352" y="1599183"/>
            <a:ext cx="273449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变动成本</a:t>
            </a:r>
            <a:r>
              <a:rPr lang="zh-CN" altLang="en-US" sz="2400" b="1" i="1" dirty="0">
                <a:latin typeface="Times New Roman" pitchFamily="18" charset="0"/>
                <a:cs typeface="Times New Roman" pitchFamily="18" charset="0"/>
              </a:rPr>
              <a:t> </a:t>
            </a:r>
            <a:endParaRPr lang="zh-CN" sz="2400" dirty="0">
              <a:latin typeface="Times New Roman" pitchFamily="18" charset="0"/>
              <a:cs typeface="Times New Roman" pitchFamily="18" charset="0"/>
            </a:endParaRPr>
          </a:p>
        </p:txBody>
      </p:sp>
      <p:pic>
        <p:nvPicPr>
          <p:cNvPr id="5122" name="Picture 2" descr="C:\Documents and Settings\Administrator\桌面\012000000272391363239040199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316" y="2276872"/>
            <a:ext cx="8043533" cy="415711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grpSp>
        <p:nvGrpSpPr>
          <p:cNvPr id="13" name="组合 12"/>
          <p:cNvGrpSpPr>
            <a:grpSpLocks/>
          </p:cNvGrpSpPr>
          <p:nvPr/>
        </p:nvGrpSpPr>
        <p:grpSpPr bwMode="auto">
          <a:xfrm>
            <a:off x="-35454" y="836712"/>
            <a:ext cx="4835310" cy="822325"/>
            <a:chOff x="11113" y="950913"/>
            <a:chExt cx="5445943" cy="822325"/>
          </a:xfrm>
        </p:grpSpPr>
        <p:pic>
          <p:nvPicPr>
            <p:cNvPr id="14"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5"/>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三、成本按其性态分类</a:t>
              </a:r>
            </a:p>
          </p:txBody>
        </p:sp>
      </p:grpSp>
      <p:grpSp>
        <p:nvGrpSpPr>
          <p:cNvPr id="16" name="组合 15"/>
          <p:cNvGrpSpPr/>
          <p:nvPr/>
        </p:nvGrpSpPr>
        <p:grpSpPr>
          <a:xfrm>
            <a:off x="191344" y="92845"/>
            <a:ext cx="4392488"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分析成本性态</a:t>
              </a:r>
            </a:p>
          </p:txBody>
        </p:sp>
      </p:grpSp>
    </p:spTree>
    <p:extLst>
      <p:ext uri="{BB962C8B-B14F-4D97-AF65-F5344CB8AC3E}">
        <p14:creationId xmlns:p14="http://schemas.microsoft.com/office/powerpoint/2010/main" val="2944755501"/>
      </p:ext>
    </p:extLst>
  </p:cSld>
  <p:clrMapOvr>
    <a:masterClrMapping/>
  </p:clrMapOvr>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3674</TotalTime>
  <Words>1065</Words>
  <Application>Microsoft Office PowerPoint</Application>
  <PresentationFormat>宽屏</PresentationFormat>
  <Paragraphs>136</Paragraphs>
  <Slides>20</Slides>
  <Notes>0</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20</vt:i4>
      </vt:variant>
    </vt:vector>
  </HeadingPairs>
  <TitlesOfParts>
    <vt:vector size="38" baseType="lpstr">
      <vt:lpstr>黑体</vt:lpstr>
      <vt:lpstr>华文隶书</vt:lpstr>
      <vt:lpstr>华文新魏</vt:lpstr>
      <vt:lpstr>华文行楷</vt:lpstr>
      <vt:lpstr>楷体_GB2312</vt:lpstr>
      <vt:lpstr>微软雅黑</vt:lpstr>
      <vt:lpstr>Agency FB</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956</cp:revision>
  <dcterms:created xsi:type="dcterms:W3CDTF">2012-09-24T07:17:00Z</dcterms:created>
  <dcterms:modified xsi:type="dcterms:W3CDTF">2022-04-03T00:48:51Z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